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32"/>
  </p:notesMasterIdLst>
  <p:handoutMasterIdLst>
    <p:handoutMasterId r:id="rId33"/>
  </p:handoutMasterIdLst>
  <p:sldIdLst>
    <p:sldId id="322" r:id="rId5"/>
    <p:sldId id="335" r:id="rId6"/>
    <p:sldId id="343" r:id="rId7"/>
    <p:sldId id="351" r:id="rId8"/>
    <p:sldId id="350" r:id="rId9"/>
    <p:sldId id="278" r:id="rId10"/>
    <p:sldId id="280" r:id="rId11"/>
    <p:sldId id="321" r:id="rId12"/>
    <p:sldId id="355" r:id="rId13"/>
    <p:sldId id="354" r:id="rId14"/>
    <p:sldId id="291" r:id="rId15"/>
    <p:sldId id="298" r:id="rId16"/>
    <p:sldId id="300" r:id="rId17"/>
    <p:sldId id="431" r:id="rId18"/>
    <p:sldId id="352" r:id="rId19"/>
    <p:sldId id="301" r:id="rId20"/>
    <p:sldId id="430" r:id="rId21"/>
    <p:sldId id="344" r:id="rId22"/>
    <p:sldId id="299" r:id="rId23"/>
    <p:sldId id="341" r:id="rId24"/>
    <p:sldId id="337" r:id="rId25"/>
    <p:sldId id="340" r:id="rId26"/>
    <p:sldId id="317" r:id="rId27"/>
    <p:sldId id="353" r:id="rId28"/>
    <p:sldId id="432" r:id="rId29"/>
    <p:sldId id="357" r:id="rId30"/>
    <p:sldId id="429" r:id="rId31"/>
  </p:sldIdLst>
  <p:sldSz cx="12188825" cy="6858000"/>
  <p:notesSz cx="6858000" cy="9144000"/>
  <p:custDataLst>
    <p:tags r:id="rId3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030">
          <p15:clr>
            <a:srgbClr val="A4A3A4"/>
          </p15:clr>
        </p15:guide>
        <p15:guide id="3" orient="horz" pos="1200">
          <p15:clr>
            <a:srgbClr val="A4A3A4"/>
          </p15:clr>
        </p15:guide>
        <p15:guide id="4" orient="horz" pos="1008">
          <p15:clr>
            <a:srgbClr val="A4A3A4"/>
          </p15:clr>
        </p15:guide>
        <p15:guide id="5" orient="horz" pos="3792">
          <p15:clr>
            <a:srgbClr val="A4A3A4"/>
          </p15:clr>
        </p15:guide>
        <p15:guide id="6" orient="horz">
          <p15:clr>
            <a:srgbClr val="A4A3A4"/>
          </p15:clr>
        </p15:guide>
        <p15:guide id="7" orient="horz" pos="3360">
          <p15:clr>
            <a:srgbClr val="A4A3A4"/>
          </p15:clr>
        </p15:guide>
        <p15:guide id="8" orient="horz" pos="3312">
          <p15:clr>
            <a:srgbClr val="A4A3A4"/>
          </p15:clr>
        </p15:guide>
        <p15:guide id="9" orient="horz" pos="240">
          <p15:clr>
            <a:srgbClr val="A4A3A4"/>
          </p15:clr>
        </p15:guide>
        <p15:guide id="10" orient="horz" pos="432">
          <p15:clr>
            <a:srgbClr val="A4A3A4"/>
          </p15:clr>
        </p15:guide>
        <p15:guide id="11" orient="horz" pos="2784">
          <p15:clr>
            <a:srgbClr val="A4A3A4"/>
          </p15:clr>
        </p15:guide>
        <p15:guide id="12" pos="3839">
          <p15:clr>
            <a:srgbClr val="A4A3A4"/>
          </p15:clr>
        </p15:guide>
        <p15:guide id="13" pos="959">
          <p15:clr>
            <a:srgbClr val="A4A3A4"/>
          </p15:clr>
        </p15:guide>
        <p15:guide id="14" pos="6143">
          <p15:clr>
            <a:srgbClr val="A4A3A4"/>
          </p15:clr>
        </p15:guide>
        <p15:guide id="15" pos="1247">
          <p15:clr>
            <a:srgbClr val="A4A3A4"/>
          </p15:clr>
        </p15:guide>
        <p15:guide id="16" pos="7007">
          <p15:clr>
            <a:srgbClr val="A4A3A4"/>
          </p15:clr>
        </p15:guide>
        <p15:guide id="17" pos="5855">
          <p15:clr>
            <a:srgbClr val="A4A3A4"/>
          </p15:clr>
        </p15:guide>
        <p15:guide id="18" pos="671">
          <p15:clr>
            <a:srgbClr val="A4A3A4"/>
          </p15:clr>
        </p15:guide>
        <p15:guide id="19" pos="7151">
          <p15:clr>
            <a:srgbClr val="A4A3A4"/>
          </p15:clr>
        </p15:guide>
        <p15:guide id="20" pos="31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9979" autoAdjust="0"/>
    <p:restoredTop sz="94581" autoAdjust="0"/>
  </p:normalViewPr>
  <p:slideViewPr>
    <p:cSldViewPr showGuides="1">
      <p:cViewPr varScale="1">
        <p:scale>
          <a:sx n="84" d="100"/>
          <a:sy n="84" d="100"/>
        </p:scale>
        <p:origin x="184" y="864"/>
      </p:cViewPr>
      <p:guideLst>
        <p:guide orient="horz" pos="2160"/>
        <p:guide orient="horz" pos="4030"/>
        <p:guide orient="horz" pos="1200"/>
        <p:guide orient="horz" pos="1008"/>
        <p:guide orient="horz" pos="3792"/>
        <p:guide orient="horz"/>
        <p:guide orient="horz" pos="3360"/>
        <p:guide orient="horz" pos="3312"/>
        <p:guide orient="horz" pos="240"/>
        <p:guide orient="horz" pos="432"/>
        <p:guide orient="horz" pos="2784"/>
        <p:guide pos="3839"/>
        <p:guide pos="959"/>
        <p:guide pos="6143"/>
        <p:guide pos="1247"/>
        <p:guide pos="7007"/>
        <p:guide pos="5855"/>
        <p:guide pos="671"/>
        <p:guide pos="7151"/>
        <p:guide pos="31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howGuides="1">
      <p:cViewPr varScale="1">
        <p:scale>
          <a:sx n="79" d="100"/>
          <a:sy n="79" d="100"/>
        </p:scale>
        <p:origin x="249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tags" Target="tags/tag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2/20/21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eg>
</file>

<file path=ppt/media/image4.png>
</file>

<file path=ppt/media/image5.png>
</file>

<file path=ppt/media/image50.png>
</file>

<file path=ppt/media/image6.jpg>
</file>

<file path=ppt/media/image6.png>
</file>

<file path=ppt/media/image7.jpg>
</file>

<file path=ppt/media/image7.png>
</file>

<file path=ppt/media/image8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2/20/21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9553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712324C8-C521-4936-AA45-4109EB24D4F6}" type="slidenum">
              <a:rPr lang="en-US" altLang="en-US" sz="1200"/>
              <a:pPr/>
              <a:t>11</a:t>
            </a:fld>
            <a:endParaRPr lang="en-US" altLang="en-US" sz="1200"/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093649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BA3CA577-9582-40A2-B9E4-69B25F5BDFA1}" type="slidenum">
              <a:rPr lang="en-US" altLang="en-US" sz="1200"/>
              <a:pPr/>
              <a:t>12</a:t>
            </a:fld>
            <a:endParaRPr lang="en-US" altLang="en-US" sz="1200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368333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CCD17502-701F-4178-884C-9B0E2B255C92}" type="slidenum">
              <a:rPr lang="en-US" altLang="en-US" sz="1200"/>
              <a:pPr/>
              <a:t>13</a:t>
            </a:fld>
            <a:endParaRPr lang="en-US" altLang="en-US" sz="1200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21819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4CD5C6AB-4752-4172-B3D9-DF1B40F184A0}" type="slidenum">
              <a:rPr lang="en-US" altLang="en-US" sz="1200"/>
              <a:pPr/>
              <a:t>14</a:t>
            </a:fld>
            <a:endParaRPr lang="en-US" altLang="en-US" sz="1200"/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577602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4CD5C6AB-4752-4172-B3D9-DF1B40F184A0}" type="slidenum">
              <a:rPr lang="en-US" altLang="en-US" sz="1200"/>
              <a:pPr/>
              <a:t>16</a:t>
            </a:fld>
            <a:endParaRPr lang="en-US" altLang="en-US" sz="1200"/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593659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4CD5C6AB-4752-4172-B3D9-DF1B40F184A0}" type="slidenum">
              <a:rPr lang="en-US" altLang="en-US" sz="1200"/>
              <a:pPr/>
              <a:t>17</a:t>
            </a:fld>
            <a:endParaRPr lang="en-US" altLang="en-US" sz="1200"/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495643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4F14066D-9457-41F1-8EC3-93A4B98FBED2}" type="slidenum">
              <a:rPr lang="en-US" altLang="en-US" sz="1200"/>
              <a:pPr/>
              <a:t>19</a:t>
            </a:fld>
            <a:endParaRPr lang="en-US" altLang="en-US" sz="1200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07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459A5CAD-650C-4323-BA26-37EBAC79E972}" type="slidenum">
              <a:rPr lang="en-US" altLang="en-US" sz="1200"/>
              <a:pPr/>
              <a:t>20</a:t>
            </a:fld>
            <a:endParaRPr lang="en-US" altLang="en-US" sz="120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8788" y="720725"/>
            <a:ext cx="6397625" cy="3600450"/>
          </a:xfrm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39023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4A69EC01-9A49-4F14-A517-FE875431125B}" type="slidenum">
              <a:rPr lang="en-US" altLang="en-US" sz="1200"/>
              <a:pPr/>
              <a:t>21</a:t>
            </a:fld>
            <a:endParaRPr lang="en-US" altLang="en-US" sz="1200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86504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3EA9B892-87D2-49AE-B4E5-E653A38D227C}" type="slidenum">
              <a:rPr lang="en-US" altLang="en-US" sz="1200"/>
              <a:pPr/>
              <a:t>22</a:t>
            </a:fld>
            <a:endParaRPr lang="en-US" altLang="en-US" sz="1200"/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464337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596E161B-3466-460B-888E-6F4467D03F08}" type="slidenum">
              <a:rPr lang="en-US" altLang="en-US" sz="1200"/>
              <a:pPr/>
              <a:t>3</a:t>
            </a:fld>
            <a:endParaRPr lang="en-US" altLang="en-US" sz="1200"/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83156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9CF7ADE4-7B1F-4E57-A097-9123B66540B0}" type="slidenum">
              <a:rPr lang="en-US" altLang="en-US" sz="1200"/>
              <a:pPr/>
              <a:t>23</a:t>
            </a:fld>
            <a:endParaRPr lang="en-US" altLang="en-US" sz="1200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14426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9CF7ADE4-7B1F-4E57-A097-9123B66540B0}" type="slidenum">
              <a:rPr lang="en-US" altLang="en-US" sz="1200"/>
              <a:pPr/>
              <a:t>24</a:t>
            </a:fld>
            <a:endParaRPr lang="en-US" altLang="en-US" sz="1200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779135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9CF7ADE4-7B1F-4E57-A097-9123B66540B0}" type="slidenum">
              <a:rPr lang="en-US" altLang="en-US" sz="1200"/>
              <a:pPr/>
              <a:t>25</a:t>
            </a:fld>
            <a:endParaRPr lang="en-US" altLang="en-US" sz="1200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768861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349829-97FD-4664-A235-AD16B1B2D588}" type="slidenum">
              <a:rPr lang="en-US" altLang="en-US" smtClean="0"/>
              <a:pPr>
                <a:defRPr/>
              </a:pPr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261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D0CEFBF6-27EC-48B0-8CAD-885ED9C76F7E}" type="slidenum">
              <a:rPr lang="en-US" altLang="en-US" sz="1200" smtClean="0"/>
              <a:pPr/>
              <a:t>27</a:t>
            </a:fld>
            <a:endParaRPr lang="en-US" altLang="en-US" sz="1200"/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74516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271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271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271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271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271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defTabSz="9271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defTabSz="9271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defTabSz="9271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defTabSz="9271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426B8F63-C7B5-4169-83A8-9893325E9AE1}" type="slidenum">
              <a:rPr lang="en-US" altLang="en-US" sz="1200"/>
              <a:pPr/>
              <a:t>4</a:t>
            </a:fld>
            <a:endParaRPr lang="en-US" altLang="en-US" sz="1200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781193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271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271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271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271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271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defTabSz="9271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defTabSz="9271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defTabSz="9271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defTabSz="9271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426B8F63-C7B5-4169-83A8-9893325E9AE1}" type="slidenum">
              <a:rPr lang="en-US" altLang="en-US" sz="1200"/>
              <a:pPr/>
              <a:t>5</a:t>
            </a:fld>
            <a:endParaRPr lang="en-US" altLang="en-US" sz="1200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62419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FD24437C-53CD-490E-A16E-A2B96A176A80}" type="slidenum">
              <a:rPr lang="en-US" altLang="en-US" sz="1200"/>
              <a:pPr/>
              <a:t>6</a:t>
            </a:fld>
            <a:endParaRPr lang="en-US" altLang="en-US" sz="120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185837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BF7C3A0F-DA5A-46FE-B941-8F9C386C2C83}" type="slidenum">
              <a:rPr lang="en-US" altLang="en-US" sz="1200"/>
              <a:pPr/>
              <a:t>7</a:t>
            </a:fld>
            <a:endParaRPr lang="en-US" altLang="en-US" sz="1200"/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4583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55760C36-0879-4294-9449-BBEEB0BCF09E}" type="slidenum">
              <a:rPr lang="en-US" altLang="en-US" sz="1200"/>
              <a:pPr/>
              <a:t>8</a:t>
            </a:fld>
            <a:endParaRPr lang="en-US" altLang="en-US" sz="1200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888873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55760C36-0879-4294-9449-BBEEB0BCF09E}" type="slidenum">
              <a:rPr lang="en-US" altLang="en-US" sz="1200"/>
              <a:pPr/>
              <a:t>9</a:t>
            </a:fld>
            <a:endParaRPr lang="en-US" altLang="en-US" sz="1200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725596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55760C36-0879-4294-9449-BBEEB0BCF09E}" type="slidenum">
              <a:rPr lang="en-US" altLang="en-US" sz="1200"/>
              <a:pPr/>
              <a:t>10</a:t>
            </a:fld>
            <a:endParaRPr lang="en-US" altLang="en-US" sz="1200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799609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ltGray"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 b="1" cap="none" spc="0">
                <a:ln w="9525">
                  <a:noFill/>
                  <a:prstDash val="solid"/>
                </a:ln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1D2498CD-A622-4ACC-98D8-8365C1B868F0}" type="datetime1">
              <a:rPr lang="en-US" smtClean="0"/>
              <a:pPr/>
              <a:t>2/20/21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80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2CF6B-193C-4CEB-9860-F1C5F0818FA3}" type="datetime1">
              <a:rPr lang="en-US" smtClean="0"/>
              <a:t>2/20/21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95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6CBC3-4EDC-4C84-BDD0-15F2AD890B92}" type="datetime1">
              <a:rPr lang="en-US" smtClean="0"/>
              <a:t>2/20/21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30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162" y="152400"/>
            <a:ext cx="10115032" cy="685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812589" y="1219201"/>
            <a:ext cx="5434184" cy="4905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49920" y="1219201"/>
            <a:ext cx="5434184" cy="4905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4209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BF3DB-CE40-42F4-BAF4-5D73D1160093}" type="datetime1">
              <a:rPr lang="en-US" smtClean="0"/>
              <a:t>2/20/21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80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CA6E5-33C6-44C3-9324-1BC5DF93F43F}" type="datetime1">
              <a:rPr lang="en-US" smtClean="0"/>
              <a:t>2/20/21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67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81000"/>
            <a:ext cx="9144002" cy="1371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9C1D9-07E1-4387-AF34-89EE2802766D}" type="datetime1">
              <a:rPr lang="en-US" smtClean="0"/>
              <a:t>2/20/21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89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81000"/>
            <a:ext cx="9144002" cy="1371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9E85B-B39A-43E9-82DE-E3279D984288}" type="datetime1">
              <a:rPr lang="en-US" smtClean="0"/>
              <a:t>2/20/21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99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70C95-D35D-47FC-816D-E56328637043}" type="datetime1">
              <a:rPr lang="en-US" smtClean="0"/>
              <a:t>2/20/21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585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163A7-695C-4C09-B334-6924060F5B71}" type="datetime1">
              <a:rPr lang="en-US" smtClean="0"/>
              <a:t>2/20/21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9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B6D02-49B3-41C1-9893-391F698AE757}" type="datetime1">
              <a:rPr lang="en-US" smtClean="0"/>
              <a:t>2/20/21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569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1AC91-90B4-40B7-917F-BAE86E369F96}" type="datetime1">
              <a:rPr lang="en-US" smtClean="0"/>
              <a:t>2/20/21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15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invGray">
      <p:bgPr>
        <a:blipFill dpi="0" rotWithShape="1">
          <a:blip r:embed="rId14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4AB525-F3F4-481A-B8D5-B732FA9EB082}" type="datetime1">
              <a:rPr lang="en-US" smtClean="0"/>
              <a:pPr/>
              <a:t>2/20/21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344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 cap="none" spc="0" baseline="0">
          <a:ln w="9525">
            <a:noFill/>
            <a:prstDash val="solid"/>
          </a:ln>
          <a:solidFill>
            <a:schemeClr val="accent5"/>
          </a:solidFill>
          <a:effectLst/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4.png"/><Relationship Id="rId4" Type="http://schemas.openxmlformats.org/officeDocument/2006/relationships/image" Target="../media/image6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4.png"/><Relationship Id="rId4" Type="http://schemas.openxmlformats.org/officeDocument/2006/relationships/image" Target="../media/image7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2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4.png"/><Relationship Id="rId5" Type="http://schemas.openxmlformats.org/officeDocument/2006/relationships/image" Target="../media/image50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9836" y="1340768"/>
            <a:ext cx="10533856" cy="2592288"/>
          </a:xfrm>
        </p:spPr>
        <p:txBody>
          <a:bodyPr>
            <a:normAutofit/>
          </a:bodyPr>
          <a:lstStyle/>
          <a:p>
            <a:r>
              <a:rPr lang="en-US" sz="6000" dirty="0"/>
              <a:t>The Analysis and Design of</a:t>
            </a:r>
            <a:br>
              <a:rPr lang="en-US" sz="6000" dirty="0"/>
            </a:br>
            <a:r>
              <a:rPr lang="en-US" sz="6000" dirty="0"/>
              <a:t>          Computer Algorithms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10036" y="4619600"/>
            <a:ext cx="8640960" cy="1219200"/>
          </a:xfrm>
        </p:spPr>
        <p:txBody>
          <a:bodyPr>
            <a:normAutofit/>
          </a:bodyPr>
          <a:lstStyle/>
          <a:p>
            <a:r>
              <a:rPr lang="en-US" sz="3200" dirty="0"/>
              <a:t>                       CIS*3490 Winter 2021</a:t>
            </a:r>
          </a:p>
        </p:txBody>
      </p:sp>
    </p:spTree>
    <p:extLst>
      <p:ext uri="{BB962C8B-B14F-4D97-AF65-F5344CB8AC3E}">
        <p14:creationId xmlns:p14="http://schemas.microsoft.com/office/powerpoint/2010/main" val="4214489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50" name="Rectangle 2"/>
          <p:cNvSpPr>
            <a:spLocks noGrp="1" noChangeArrowheads="1"/>
          </p:cNvSpPr>
          <p:nvPr>
            <p:ph type="title"/>
          </p:nvPr>
        </p:nvSpPr>
        <p:spPr>
          <a:xfrm>
            <a:off x="1036896" y="163606"/>
            <a:ext cx="10115032" cy="685800"/>
          </a:xfrm>
        </p:spPr>
        <p:txBody>
          <a:bodyPr/>
          <a:lstStyle/>
          <a:p>
            <a:pPr>
              <a:defRPr/>
            </a:pPr>
            <a:r>
              <a:rPr lang="en-US" dirty="0"/>
              <a:t>Worst Case of Insertion Sort </a:t>
            </a:r>
          </a:p>
        </p:txBody>
      </p:sp>
      <p:sp>
        <p:nvSpPr>
          <p:cNvPr id="41165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2132012" y="1219200"/>
            <a:ext cx="8534400" cy="5334000"/>
          </a:xfrm>
        </p:spPr>
        <p:txBody>
          <a:bodyPr>
            <a:normAutofit/>
          </a:bodyPr>
          <a:lstStyle/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560DCD00-B400-4891-89C9-0F925544CEB2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1701924" y="976312"/>
                <a:ext cx="10115032" cy="526100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CA" dirty="0"/>
              </a:p>
              <a:p>
                <a:pPr marL="0" indent="0">
                  <a:buNone/>
                </a:pPr>
                <a:r>
                  <a:rPr lang="en-CA" sz="2800" dirty="0"/>
                  <a:t>8 | 7   6   5   4   3   2   1</a:t>
                </a:r>
              </a:p>
              <a:p>
                <a:pPr marL="0" indent="0">
                  <a:buNone/>
                </a:pPr>
                <a:r>
                  <a:rPr lang="en-CA" sz="2800" dirty="0"/>
                  <a:t>7   8 | 6   5   4   3   2   1</a:t>
                </a:r>
              </a:p>
              <a:p>
                <a:pPr marL="0" indent="0">
                  <a:buNone/>
                </a:pPr>
                <a:r>
                  <a:rPr lang="en-CA" sz="2800" dirty="0"/>
                  <a:t>6   7   8 | 5   4   3   2   1</a:t>
                </a:r>
              </a:p>
              <a:p>
                <a:pPr marL="0" indent="0">
                  <a:buNone/>
                </a:pPr>
                <a:r>
                  <a:rPr lang="en-CA" sz="2800" dirty="0"/>
                  <a:t>5   6   7   8 | 4   3   2   1</a:t>
                </a:r>
              </a:p>
              <a:p>
                <a:pPr marL="0" indent="0">
                  <a:buNone/>
                </a:pPr>
                <a:r>
                  <a:rPr lang="en-CA" sz="2800" dirty="0"/>
                  <a:t>              …</a:t>
                </a:r>
              </a:p>
              <a:p>
                <a:pPr marL="0" indent="0">
                  <a:buNone/>
                </a:pPr>
                <a:endParaRPr lang="en-CA" sz="2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𝑪</m:t>
                          </m:r>
                        </m:e>
                        <m:sub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𝒘𝒐𝒓𝒔𝒕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</m:d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i="1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𝒏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  <m:sup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  <m:e>
                              <m:r>
                                <a:rPr lang="en-US" sz="2800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e>
                          </m:nary>
                        </m:e>
                      </m:nary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1" i="1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  <m:sup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𝒏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  <m:e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𝒊</m:t>
                          </m:r>
                        </m:e>
                      </m:nary>
                      <m:r>
                        <a:rPr lang="en-US" sz="2800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>
                          <a:latin typeface="Cambria Math" panose="02040503050406030204" pitchFamily="18" charset="0"/>
                        </a:rPr>
                        <m:t>𝒏</m:t>
                      </m:r>
                      <m:d>
                        <m:dPr>
                          <m:ctrlPr>
                            <a:rPr lang="en-US" sz="28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𝒏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𝟏</m:t>
                          </m:r>
                        </m:e>
                      </m:d>
                      <m:r>
                        <a:rPr lang="en-US" sz="2800" b="1" i="1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sz="2800" b="1" i="1">
                          <a:latin typeface="Cambria Math" panose="02040503050406030204" pitchFamily="18" charset="0"/>
                        </a:rPr>
                        <m:t>𝟐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 ∈ 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𝒏</m:t>
                          </m:r>
                        </m:e>
                        <m:sup>
                          <m:r>
                            <a:rPr lang="en-US" sz="28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𝟐</m:t>
                          </m:r>
                        </m:sup>
                      </m:sSup>
                      <m:r>
                        <a:rPr lang="en-US" sz="2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CA" sz="2800" dirty="0"/>
              </a:p>
              <a:p>
                <a:pPr marL="0" indent="0">
                  <a:buNone/>
                </a:pPr>
                <a:endParaRPr lang="en-CA" sz="2800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560DCD00-B400-4891-89C9-0F925544CEB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1701924" y="976312"/>
                <a:ext cx="10115032" cy="5261000"/>
              </a:xfrm>
              <a:blipFill>
                <a:blip r:embed="rId5"/>
                <a:stretch>
                  <a:fillRect l="-1206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45025B7-7FBE-DF44-BBD8-3DB19995F7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81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4851">
        <p:fade/>
      </p:transition>
    </mc:Choice>
    <mc:Fallback xmlns="">
      <p:transition spd="med" advTm="448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426" name="Rectangle 2"/>
          <p:cNvSpPr>
            <a:spLocks noGrp="1" noChangeArrowheads="1"/>
          </p:cNvSpPr>
          <p:nvPr>
            <p:ph type="title"/>
          </p:nvPr>
        </p:nvSpPr>
        <p:spPr>
          <a:xfrm>
            <a:off x="1125860" y="184233"/>
            <a:ext cx="9144001" cy="843880"/>
          </a:xfrm>
        </p:spPr>
        <p:txBody>
          <a:bodyPr/>
          <a:lstStyle/>
          <a:p>
            <a:pPr>
              <a:defRPr/>
            </a:pPr>
            <a:r>
              <a:rPr lang="en-US" dirty="0"/>
              <a:t>Analysis of Insertion Sort</a:t>
            </a:r>
          </a:p>
        </p:txBody>
      </p:sp>
      <p:sp>
        <p:nvSpPr>
          <p:cNvPr id="3594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17948" y="1556792"/>
            <a:ext cx="8534400" cy="3010271"/>
          </a:xfrm>
        </p:spPr>
        <p:txBody>
          <a:bodyPr/>
          <a:lstStyle/>
          <a:p>
            <a:pPr>
              <a:defRPr/>
            </a:pPr>
            <a:r>
              <a:rPr lang="en-US" dirty="0"/>
              <a:t>Time efficiency</a:t>
            </a:r>
          </a:p>
          <a:p>
            <a:pPr>
              <a:buFont typeface="Monotype Sorts" pitchFamily="2" charset="2"/>
              <a:buNone/>
              <a:defRPr/>
            </a:pPr>
            <a:r>
              <a:rPr lang="en-US" i="1" dirty="0">
                <a:cs typeface="Times New Roman" pitchFamily="18" charset="0"/>
              </a:rPr>
              <a:t>	</a:t>
            </a:r>
            <a:r>
              <a:rPr lang="en-US" i="1" dirty="0" err="1">
                <a:cs typeface="Times New Roman" pitchFamily="18" charset="0"/>
              </a:rPr>
              <a:t>C</a:t>
            </a:r>
            <a:r>
              <a:rPr lang="en-US" i="1" baseline="-25000" dirty="0" err="1">
                <a:cs typeface="Times New Roman" pitchFamily="18" charset="0"/>
              </a:rPr>
              <a:t>worst</a:t>
            </a:r>
            <a:r>
              <a:rPr lang="en-US" dirty="0">
                <a:cs typeface="Times New Roman" pitchFamily="18" charset="0"/>
              </a:rPr>
              <a:t>(</a:t>
            </a:r>
            <a:r>
              <a:rPr lang="en-US" i="1" dirty="0">
                <a:cs typeface="Times New Roman" pitchFamily="18" charset="0"/>
              </a:rPr>
              <a:t>n</a:t>
            </a:r>
            <a:r>
              <a:rPr lang="en-US" dirty="0">
                <a:cs typeface="Times New Roman" pitchFamily="18" charset="0"/>
              </a:rPr>
              <a:t>) = </a:t>
            </a:r>
            <a:r>
              <a:rPr lang="en-US" i="1" dirty="0">
                <a:cs typeface="Times New Roman" pitchFamily="18" charset="0"/>
              </a:rPr>
              <a:t>n</a:t>
            </a:r>
            <a:r>
              <a:rPr lang="en-US" dirty="0">
                <a:cs typeface="Times New Roman" pitchFamily="18" charset="0"/>
              </a:rPr>
              <a:t>(</a:t>
            </a:r>
            <a:r>
              <a:rPr lang="en-US" i="1" dirty="0">
                <a:cs typeface="Times New Roman" pitchFamily="18" charset="0"/>
              </a:rPr>
              <a:t>n</a:t>
            </a:r>
            <a:r>
              <a:rPr lang="en-US" dirty="0">
                <a:cs typeface="Times New Roman" pitchFamily="18" charset="0"/>
              </a:rPr>
              <a:t>-1)/2 </a:t>
            </a:r>
            <a:r>
              <a:rPr kumimoji="0" lang="en-US" dirty="0">
                <a:sym typeface="Symbol" pitchFamily="84" charset="2"/>
              </a:rPr>
              <a:t></a:t>
            </a:r>
            <a:r>
              <a:rPr lang="en-US" dirty="0">
                <a:cs typeface="Times New Roman" pitchFamily="18" charset="0"/>
              </a:rPr>
              <a:t> </a:t>
            </a:r>
            <a:r>
              <a:rPr kumimoji="0" lang="el-GR" dirty="0">
                <a:latin typeface="Lucida Grande" pitchFamily="84" charset="0"/>
                <a:cs typeface="Times New Roman" pitchFamily="18" charset="0"/>
                <a:sym typeface="Symbol" pitchFamily="84" charset="2"/>
              </a:rPr>
              <a:t>Θ</a:t>
            </a:r>
            <a:r>
              <a:rPr kumimoji="0" lang="en-US" dirty="0">
                <a:cs typeface="Times New Roman" pitchFamily="18" charset="0"/>
                <a:sym typeface="Symbol" pitchFamily="84" charset="2"/>
              </a:rPr>
              <a:t>(</a:t>
            </a:r>
            <a:r>
              <a:rPr kumimoji="0" lang="en-US" i="1" dirty="0">
                <a:cs typeface="Times New Roman" pitchFamily="18" charset="0"/>
                <a:sym typeface="Symbol" pitchFamily="84" charset="2"/>
              </a:rPr>
              <a:t>n</a:t>
            </a:r>
            <a:r>
              <a:rPr kumimoji="0" lang="en-US" baseline="30000" dirty="0">
                <a:cs typeface="Times New Roman" pitchFamily="18" charset="0"/>
                <a:sym typeface="Symbol" pitchFamily="84" charset="2"/>
              </a:rPr>
              <a:t>2</a:t>
            </a:r>
            <a:r>
              <a:rPr kumimoji="0" lang="en-US" dirty="0">
                <a:cs typeface="Times New Roman" pitchFamily="18" charset="0"/>
                <a:sym typeface="Symbol" pitchFamily="84" charset="2"/>
              </a:rPr>
              <a:t>)</a:t>
            </a:r>
            <a:endParaRPr lang="en-US" dirty="0"/>
          </a:p>
          <a:p>
            <a:pPr>
              <a:buFont typeface="Monotype Sorts" pitchFamily="2" charset="2"/>
              <a:buNone/>
              <a:defRPr/>
            </a:pPr>
            <a:r>
              <a:rPr lang="en-US" dirty="0"/>
              <a:t>	</a:t>
            </a:r>
            <a:r>
              <a:rPr lang="en-US" dirty="0" err="1"/>
              <a:t>C</a:t>
            </a:r>
            <a:r>
              <a:rPr lang="en-US" baseline="-25000" dirty="0" err="1"/>
              <a:t>avg</a:t>
            </a:r>
            <a:r>
              <a:rPr lang="en-US" dirty="0"/>
              <a:t>(</a:t>
            </a:r>
            <a:r>
              <a:rPr lang="en-US" i="1" dirty="0"/>
              <a:t>n</a:t>
            </a:r>
            <a:r>
              <a:rPr lang="en-US" dirty="0"/>
              <a:t>) </a:t>
            </a:r>
            <a:r>
              <a:rPr lang="en-US" dirty="0">
                <a:latin typeface="Lucida Grande" pitchFamily="84" charset="0"/>
                <a:cs typeface="Times New Roman" pitchFamily="18" charset="0"/>
              </a:rPr>
              <a:t>≈</a:t>
            </a:r>
            <a:r>
              <a:rPr lang="en-US" dirty="0"/>
              <a:t> </a:t>
            </a:r>
            <a:r>
              <a:rPr kumimoji="0" lang="en-US" i="1" dirty="0">
                <a:cs typeface="Times New Roman" pitchFamily="18" charset="0"/>
                <a:sym typeface="Symbol" pitchFamily="84" charset="2"/>
              </a:rPr>
              <a:t>n</a:t>
            </a:r>
            <a:r>
              <a:rPr kumimoji="0" lang="en-US" baseline="30000" dirty="0">
                <a:cs typeface="Times New Roman" pitchFamily="18" charset="0"/>
                <a:sym typeface="Symbol" pitchFamily="84" charset="2"/>
              </a:rPr>
              <a:t>2</a:t>
            </a:r>
            <a:r>
              <a:rPr lang="en-US" dirty="0"/>
              <a:t>/4 </a:t>
            </a:r>
            <a:r>
              <a:rPr kumimoji="0" lang="en-US" dirty="0">
                <a:sym typeface="Symbol" pitchFamily="84" charset="2"/>
              </a:rPr>
              <a:t> </a:t>
            </a:r>
            <a:r>
              <a:rPr kumimoji="0" lang="el-GR" dirty="0">
                <a:latin typeface="Lucida Grande" pitchFamily="84" charset="0"/>
                <a:cs typeface="Times New Roman" pitchFamily="18" charset="0"/>
                <a:sym typeface="Symbol" pitchFamily="84" charset="2"/>
              </a:rPr>
              <a:t>Θ</a:t>
            </a:r>
            <a:r>
              <a:rPr kumimoji="0" lang="en-US" dirty="0">
                <a:cs typeface="Times New Roman" pitchFamily="18" charset="0"/>
                <a:sym typeface="Symbol" pitchFamily="84" charset="2"/>
              </a:rPr>
              <a:t>(</a:t>
            </a:r>
            <a:r>
              <a:rPr kumimoji="0" lang="en-US" i="1" dirty="0">
                <a:cs typeface="Times New Roman" pitchFamily="18" charset="0"/>
                <a:sym typeface="Symbol" pitchFamily="84" charset="2"/>
              </a:rPr>
              <a:t>n</a:t>
            </a:r>
            <a:r>
              <a:rPr kumimoji="0" lang="en-US" baseline="30000" dirty="0">
                <a:cs typeface="Times New Roman" pitchFamily="18" charset="0"/>
                <a:sym typeface="Symbol" pitchFamily="84" charset="2"/>
              </a:rPr>
              <a:t>2</a:t>
            </a:r>
            <a:r>
              <a:rPr kumimoji="0" lang="en-US" dirty="0">
                <a:cs typeface="Times New Roman" pitchFamily="18" charset="0"/>
                <a:sym typeface="Symbol" pitchFamily="84" charset="2"/>
              </a:rPr>
              <a:t>)</a:t>
            </a:r>
          </a:p>
          <a:p>
            <a:pPr>
              <a:buFont typeface="Monotype Sorts" pitchFamily="2" charset="2"/>
              <a:buNone/>
              <a:defRPr/>
            </a:pPr>
            <a:r>
              <a:rPr lang="en-US" i="1" dirty="0">
                <a:cs typeface="Times New Roman" pitchFamily="18" charset="0"/>
              </a:rPr>
              <a:t>	</a:t>
            </a:r>
            <a:r>
              <a:rPr lang="en-US" i="1" dirty="0" err="1">
                <a:cs typeface="Times New Roman" pitchFamily="18" charset="0"/>
              </a:rPr>
              <a:t>C</a:t>
            </a:r>
            <a:r>
              <a:rPr lang="en-US" i="1" baseline="-25000" dirty="0" err="1">
                <a:cs typeface="Times New Roman" pitchFamily="18" charset="0"/>
              </a:rPr>
              <a:t>best</a:t>
            </a:r>
            <a:r>
              <a:rPr lang="en-US" dirty="0">
                <a:cs typeface="Times New Roman" pitchFamily="18" charset="0"/>
              </a:rPr>
              <a:t>(</a:t>
            </a:r>
            <a:r>
              <a:rPr lang="en-US" i="1" dirty="0">
                <a:cs typeface="Times New Roman" pitchFamily="18" charset="0"/>
              </a:rPr>
              <a:t>n</a:t>
            </a:r>
            <a:r>
              <a:rPr lang="en-US" dirty="0">
                <a:cs typeface="Times New Roman" pitchFamily="18" charset="0"/>
              </a:rPr>
              <a:t>) = </a:t>
            </a:r>
            <a:r>
              <a:rPr lang="en-US" i="1" dirty="0">
                <a:cs typeface="Times New Roman" pitchFamily="18" charset="0"/>
              </a:rPr>
              <a:t>n</a:t>
            </a:r>
            <a:r>
              <a:rPr lang="en-US" dirty="0">
                <a:cs typeface="Times New Roman" pitchFamily="18" charset="0"/>
              </a:rPr>
              <a:t> - 1 </a:t>
            </a:r>
            <a:r>
              <a:rPr kumimoji="0" lang="en-US" dirty="0">
                <a:sym typeface="Symbol" pitchFamily="84" charset="2"/>
              </a:rPr>
              <a:t> </a:t>
            </a:r>
            <a:r>
              <a:rPr kumimoji="0" lang="el-GR" dirty="0">
                <a:latin typeface="Lucida Grande" pitchFamily="84" charset="0"/>
                <a:cs typeface="Times New Roman" pitchFamily="18" charset="0"/>
                <a:sym typeface="Symbol" pitchFamily="84" charset="2"/>
              </a:rPr>
              <a:t>Θ</a:t>
            </a:r>
            <a:r>
              <a:rPr kumimoji="0" lang="en-US" dirty="0">
                <a:cs typeface="Times New Roman" pitchFamily="18" charset="0"/>
                <a:sym typeface="Symbol" pitchFamily="84" charset="2"/>
              </a:rPr>
              <a:t>(</a:t>
            </a:r>
            <a:r>
              <a:rPr kumimoji="0" lang="en-US" i="1" dirty="0">
                <a:cs typeface="Times New Roman" pitchFamily="18" charset="0"/>
                <a:sym typeface="Symbol" pitchFamily="84" charset="2"/>
              </a:rPr>
              <a:t>n</a:t>
            </a:r>
            <a:r>
              <a:rPr kumimoji="0" lang="en-US" dirty="0">
                <a:cs typeface="Times New Roman" pitchFamily="18" charset="0"/>
                <a:sym typeface="Symbol" pitchFamily="84" charset="2"/>
              </a:rPr>
              <a:t>)</a:t>
            </a:r>
            <a:r>
              <a:rPr lang="en-US" sz="3200" dirty="0">
                <a:cs typeface="Times New Roman" pitchFamily="18" charset="0"/>
              </a:rPr>
              <a:t>  </a:t>
            </a:r>
            <a:r>
              <a:rPr lang="en-US" dirty="0">
                <a:cs typeface="Times New Roman" pitchFamily="18" charset="0"/>
              </a:rPr>
              <a:t>(also fast on almost sorted arrays)</a:t>
            </a:r>
            <a:br>
              <a:rPr lang="en-US" dirty="0"/>
            </a:br>
            <a:endParaRPr lang="en-US" dirty="0"/>
          </a:p>
          <a:p>
            <a:pPr>
              <a:defRPr/>
            </a:pPr>
            <a:endParaRPr lang="en-US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77E3975-3ACB-0D44-85C4-4F260EDCF1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507">
        <p:fade/>
      </p:transition>
    </mc:Choice>
    <mc:Fallback xmlns="">
      <p:transition spd="med" advTm="145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810" name="Rectangle 2"/>
          <p:cNvSpPr>
            <a:spLocks noGrp="1" noChangeArrowheads="1"/>
          </p:cNvSpPr>
          <p:nvPr>
            <p:ph type="title"/>
          </p:nvPr>
        </p:nvSpPr>
        <p:spPr>
          <a:xfrm>
            <a:off x="1125860" y="25890"/>
            <a:ext cx="9144001" cy="838200"/>
          </a:xfrm>
        </p:spPr>
        <p:txBody>
          <a:bodyPr/>
          <a:lstStyle/>
          <a:p>
            <a:pPr>
              <a:defRPr/>
            </a:pPr>
            <a:r>
              <a:rPr lang="en-US" dirty="0"/>
              <a:t>DAGs and Topological Sorting</a:t>
            </a:r>
          </a:p>
        </p:txBody>
      </p:sp>
      <p:sp>
        <p:nvSpPr>
          <p:cNvPr id="3758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30882" y="2998747"/>
            <a:ext cx="10873208" cy="2518483"/>
          </a:xfrm>
        </p:spPr>
        <p:txBody>
          <a:bodyPr>
            <a:normAutofit/>
          </a:bodyPr>
          <a:lstStyle/>
          <a:p>
            <a:pPr marL="0" indent="0">
              <a:lnSpc>
                <a:spcPct val="80000"/>
              </a:lnSpc>
              <a:buNone/>
              <a:defRPr/>
            </a:pPr>
            <a:r>
              <a:rPr lang="en-US" sz="2000" i="1" dirty="0"/>
              <a:t>DAG</a:t>
            </a:r>
            <a:r>
              <a:rPr lang="en-US" sz="2000" dirty="0"/>
              <a:t>: a directed acyclic graph, i.e. a directed graph with no (directed) cycles</a:t>
            </a:r>
          </a:p>
          <a:p>
            <a:pPr marL="0" indent="0">
              <a:lnSpc>
                <a:spcPct val="110000"/>
              </a:lnSpc>
              <a:buNone/>
              <a:defRPr/>
            </a:pPr>
            <a:r>
              <a:rPr lang="en-US" sz="2000" dirty="0"/>
              <a:t>DAGs can be used to model many problems that involve prerequisite constraints, for example, construction projects, course prerequisite.</a:t>
            </a:r>
          </a:p>
          <a:p>
            <a:pPr marL="0" indent="0">
              <a:lnSpc>
                <a:spcPct val="110000"/>
              </a:lnSpc>
              <a:buNone/>
              <a:defRPr/>
            </a:pPr>
            <a:r>
              <a:rPr lang="en-US" sz="2000" dirty="0"/>
              <a:t>In </a:t>
            </a:r>
            <a:r>
              <a:rPr lang="en-US" sz="2000" i="1" u="sng" dirty="0"/>
              <a:t>topological  sorting</a:t>
            </a:r>
            <a:r>
              <a:rPr lang="en-US" sz="2000" i="1" dirty="0"/>
              <a:t>,</a:t>
            </a:r>
            <a:r>
              <a:rPr lang="en-US" sz="2000" dirty="0"/>
              <a:t> vertices of a DAG are linearly ordered so that for every edge its starting vertex is listed before its ending vertex. Being a DAG is a necessary condition for topological sorting be possible. </a:t>
            </a:r>
          </a:p>
        </p:txBody>
      </p:sp>
      <p:sp>
        <p:nvSpPr>
          <p:cNvPr id="22532" name="Oval 4"/>
          <p:cNvSpPr>
            <a:spLocks noChangeArrowheads="1"/>
          </p:cNvSpPr>
          <p:nvPr/>
        </p:nvSpPr>
        <p:spPr bwMode="auto">
          <a:xfrm>
            <a:off x="2045941" y="957047"/>
            <a:ext cx="533400" cy="5334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22533" name="Oval 5"/>
          <p:cNvSpPr>
            <a:spLocks noChangeArrowheads="1"/>
          </p:cNvSpPr>
          <p:nvPr/>
        </p:nvSpPr>
        <p:spPr bwMode="auto">
          <a:xfrm>
            <a:off x="3646141" y="957047"/>
            <a:ext cx="533400" cy="5334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22534" name="Oval 6"/>
          <p:cNvSpPr>
            <a:spLocks noChangeArrowheads="1"/>
          </p:cNvSpPr>
          <p:nvPr/>
        </p:nvSpPr>
        <p:spPr bwMode="auto">
          <a:xfrm>
            <a:off x="2045941" y="2328647"/>
            <a:ext cx="533400" cy="5334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c</a:t>
            </a:r>
          </a:p>
        </p:txBody>
      </p:sp>
      <p:sp>
        <p:nvSpPr>
          <p:cNvPr id="22535" name="Oval 7"/>
          <p:cNvSpPr>
            <a:spLocks noChangeArrowheads="1"/>
          </p:cNvSpPr>
          <p:nvPr/>
        </p:nvSpPr>
        <p:spPr bwMode="auto">
          <a:xfrm>
            <a:off x="3646141" y="2328647"/>
            <a:ext cx="533400" cy="5334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bg2"/>
                </a:solidFill>
              </a:rPr>
              <a:t>d</a:t>
            </a:r>
          </a:p>
        </p:txBody>
      </p:sp>
      <p:sp>
        <p:nvSpPr>
          <p:cNvPr id="22536" name="Line 8"/>
          <p:cNvSpPr>
            <a:spLocks noChangeShapeType="1"/>
          </p:cNvSpPr>
          <p:nvPr/>
        </p:nvSpPr>
        <p:spPr bwMode="auto">
          <a:xfrm>
            <a:off x="2579341" y="1185647"/>
            <a:ext cx="1066800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37" name="Line 9"/>
          <p:cNvSpPr>
            <a:spLocks noChangeShapeType="1"/>
          </p:cNvSpPr>
          <p:nvPr/>
        </p:nvSpPr>
        <p:spPr bwMode="auto">
          <a:xfrm>
            <a:off x="2274541" y="1490447"/>
            <a:ext cx="0" cy="8382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38" name="Line 10"/>
          <p:cNvSpPr>
            <a:spLocks noChangeShapeType="1"/>
          </p:cNvSpPr>
          <p:nvPr/>
        </p:nvSpPr>
        <p:spPr bwMode="auto">
          <a:xfrm>
            <a:off x="2579341" y="2557247"/>
            <a:ext cx="1066800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39" name="Line 11"/>
          <p:cNvSpPr>
            <a:spLocks noChangeShapeType="1"/>
          </p:cNvSpPr>
          <p:nvPr/>
        </p:nvSpPr>
        <p:spPr bwMode="auto">
          <a:xfrm>
            <a:off x="3874741" y="1490447"/>
            <a:ext cx="0" cy="8382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40" name="Line 12"/>
          <p:cNvSpPr>
            <a:spLocks noChangeShapeType="1"/>
          </p:cNvSpPr>
          <p:nvPr/>
        </p:nvSpPr>
        <p:spPr bwMode="auto">
          <a:xfrm>
            <a:off x="2503141" y="1414247"/>
            <a:ext cx="1143000" cy="9906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41" name="Text Box 13"/>
          <p:cNvSpPr txBox="1">
            <a:spLocks noChangeArrowheads="1"/>
          </p:cNvSpPr>
          <p:nvPr/>
        </p:nvSpPr>
        <p:spPr bwMode="auto">
          <a:xfrm>
            <a:off x="2106266" y="1680948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22542" name="Text Box 14"/>
          <p:cNvSpPr txBox="1">
            <a:spLocks noChangeArrowheads="1"/>
          </p:cNvSpPr>
          <p:nvPr/>
        </p:nvSpPr>
        <p:spPr bwMode="auto">
          <a:xfrm>
            <a:off x="2941291" y="2557248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22543" name="Text Box 15"/>
          <p:cNvSpPr txBox="1">
            <a:spLocks noChangeArrowheads="1"/>
          </p:cNvSpPr>
          <p:nvPr/>
        </p:nvSpPr>
        <p:spPr bwMode="auto">
          <a:xfrm>
            <a:off x="2712691" y="1414248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22544" name="Text Box 16"/>
          <p:cNvSpPr txBox="1">
            <a:spLocks noChangeArrowheads="1"/>
          </p:cNvSpPr>
          <p:nvPr/>
        </p:nvSpPr>
        <p:spPr bwMode="auto">
          <a:xfrm>
            <a:off x="3931891" y="1642848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22545" name="Oval 17"/>
          <p:cNvSpPr>
            <a:spLocks noChangeArrowheads="1"/>
          </p:cNvSpPr>
          <p:nvPr/>
        </p:nvSpPr>
        <p:spPr bwMode="auto">
          <a:xfrm>
            <a:off x="7445623" y="957047"/>
            <a:ext cx="533400" cy="5334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22546" name="Oval 18"/>
          <p:cNvSpPr>
            <a:spLocks noChangeArrowheads="1"/>
          </p:cNvSpPr>
          <p:nvPr/>
        </p:nvSpPr>
        <p:spPr bwMode="auto">
          <a:xfrm>
            <a:off x="9045823" y="957047"/>
            <a:ext cx="533400" cy="5334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22547" name="Oval 19"/>
          <p:cNvSpPr>
            <a:spLocks noChangeArrowheads="1"/>
          </p:cNvSpPr>
          <p:nvPr/>
        </p:nvSpPr>
        <p:spPr bwMode="auto">
          <a:xfrm>
            <a:off x="7445623" y="2328647"/>
            <a:ext cx="533400" cy="5334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bg2"/>
                </a:solidFill>
              </a:rPr>
              <a:t>c</a:t>
            </a:r>
          </a:p>
        </p:txBody>
      </p:sp>
      <p:sp>
        <p:nvSpPr>
          <p:cNvPr id="22548" name="Oval 20"/>
          <p:cNvSpPr>
            <a:spLocks noChangeArrowheads="1"/>
          </p:cNvSpPr>
          <p:nvPr/>
        </p:nvSpPr>
        <p:spPr bwMode="auto">
          <a:xfrm>
            <a:off x="9045823" y="2328647"/>
            <a:ext cx="533400" cy="5334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bg2"/>
                </a:solidFill>
              </a:rPr>
              <a:t>d</a:t>
            </a:r>
          </a:p>
        </p:txBody>
      </p:sp>
      <p:sp>
        <p:nvSpPr>
          <p:cNvPr id="22549" name="Line 21"/>
          <p:cNvSpPr>
            <a:spLocks noChangeShapeType="1"/>
          </p:cNvSpPr>
          <p:nvPr/>
        </p:nvSpPr>
        <p:spPr bwMode="auto">
          <a:xfrm>
            <a:off x="7674223" y="1490447"/>
            <a:ext cx="0" cy="8382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50" name="Line 22"/>
          <p:cNvSpPr>
            <a:spLocks noChangeShapeType="1"/>
          </p:cNvSpPr>
          <p:nvPr/>
        </p:nvSpPr>
        <p:spPr bwMode="auto">
          <a:xfrm>
            <a:off x="7979023" y="2557247"/>
            <a:ext cx="1066800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51" name="Line 23"/>
          <p:cNvSpPr>
            <a:spLocks noChangeShapeType="1"/>
          </p:cNvSpPr>
          <p:nvPr/>
        </p:nvSpPr>
        <p:spPr bwMode="auto">
          <a:xfrm>
            <a:off x="9274423" y="1490447"/>
            <a:ext cx="0" cy="8382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52" name="Line 24"/>
          <p:cNvSpPr>
            <a:spLocks noChangeShapeType="1"/>
          </p:cNvSpPr>
          <p:nvPr/>
        </p:nvSpPr>
        <p:spPr bwMode="auto">
          <a:xfrm flipV="1">
            <a:off x="7979023" y="1261847"/>
            <a:ext cx="1066800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53" name="Text Box 25"/>
          <p:cNvSpPr txBox="1">
            <a:spLocks noChangeArrowheads="1"/>
          </p:cNvSpPr>
          <p:nvPr/>
        </p:nvSpPr>
        <p:spPr bwMode="auto">
          <a:xfrm>
            <a:off x="7505948" y="1680948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22554" name="Text Box 26"/>
          <p:cNvSpPr txBox="1">
            <a:spLocks noChangeArrowheads="1"/>
          </p:cNvSpPr>
          <p:nvPr/>
        </p:nvSpPr>
        <p:spPr bwMode="auto">
          <a:xfrm>
            <a:off x="8340973" y="2557248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22555" name="Text Box 27"/>
          <p:cNvSpPr txBox="1">
            <a:spLocks noChangeArrowheads="1"/>
          </p:cNvSpPr>
          <p:nvPr/>
        </p:nvSpPr>
        <p:spPr bwMode="auto">
          <a:xfrm>
            <a:off x="8112373" y="1414248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22556" name="Text Box 28"/>
          <p:cNvSpPr txBox="1">
            <a:spLocks noChangeArrowheads="1"/>
          </p:cNvSpPr>
          <p:nvPr/>
        </p:nvSpPr>
        <p:spPr bwMode="auto">
          <a:xfrm>
            <a:off x="8569573" y="1414248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22557" name="Text Box 29"/>
          <p:cNvSpPr txBox="1">
            <a:spLocks noChangeArrowheads="1"/>
          </p:cNvSpPr>
          <p:nvPr/>
        </p:nvSpPr>
        <p:spPr bwMode="auto">
          <a:xfrm>
            <a:off x="9331573" y="1642848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22558" name="Line 30"/>
          <p:cNvSpPr>
            <a:spLocks noChangeShapeType="1"/>
          </p:cNvSpPr>
          <p:nvPr/>
        </p:nvSpPr>
        <p:spPr bwMode="auto">
          <a:xfrm>
            <a:off x="7902823" y="1414247"/>
            <a:ext cx="1219200" cy="10668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5839" name="Text Box 31"/>
          <p:cNvSpPr txBox="1">
            <a:spLocks noChangeArrowheads="1"/>
          </p:cNvSpPr>
          <p:nvPr/>
        </p:nvSpPr>
        <p:spPr bwMode="auto">
          <a:xfrm>
            <a:off x="979141" y="1566647"/>
            <a:ext cx="990600" cy="36933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b="1" dirty="0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 DAG</a:t>
            </a:r>
          </a:p>
        </p:txBody>
      </p:sp>
      <p:sp>
        <p:nvSpPr>
          <p:cNvPr id="375840" name="Text Box 32"/>
          <p:cNvSpPr txBox="1">
            <a:spLocks noChangeArrowheads="1"/>
          </p:cNvSpPr>
          <p:nvPr/>
        </p:nvSpPr>
        <p:spPr bwMode="auto">
          <a:xfrm>
            <a:off x="9655423" y="1566647"/>
            <a:ext cx="1524000" cy="36933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b="1" dirty="0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not a DAG</a:t>
            </a:r>
          </a:p>
        </p:txBody>
      </p:sp>
      <p:sp>
        <p:nvSpPr>
          <p:cNvPr id="33" name="Oval 4">
            <a:extLst>
              <a:ext uri="{FF2B5EF4-FFF2-40B4-BE49-F238E27FC236}">
                <a16:creationId xmlns:a16="http://schemas.microsoft.com/office/drawing/2014/main" id="{00EB89DC-0807-45D1-93FB-8C7CDAFD93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0082" y="5558062"/>
            <a:ext cx="533400" cy="5334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34" name="Oval 5">
            <a:extLst>
              <a:ext uri="{FF2B5EF4-FFF2-40B4-BE49-F238E27FC236}">
                <a16:creationId xmlns:a16="http://schemas.microsoft.com/office/drawing/2014/main" id="{517C221C-F738-4521-801F-3475F83A06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96710" y="5579950"/>
            <a:ext cx="533400" cy="5334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35" name="Oval 7">
            <a:extLst>
              <a:ext uri="{FF2B5EF4-FFF2-40B4-BE49-F238E27FC236}">
                <a16:creationId xmlns:a16="http://schemas.microsoft.com/office/drawing/2014/main" id="{E2B1BD20-7929-4C30-859E-A5DC67436A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3308" y="5579950"/>
            <a:ext cx="533400" cy="5334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bg2"/>
                </a:solidFill>
              </a:rPr>
              <a:t>d</a:t>
            </a:r>
          </a:p>
        </p:txBody>
      </p:sp>
      <p:sp>
        <p:nvSpPr>
          <p:cNvPr id="36" name="Oval 6">
            <a:extLst>
              <a:ext uri="{FF2B5EF4-FFF2-40B4-BE49-F238E27FC236}">
                <a16:creationId xmlns:a16="http://schemas.microsoft.com/office/drawing/2014/main" id="{3D0B2591-3034-41A1-99D6-E001FEC988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8626" y="5594634"/>
            <a:ext cx="533400" cy="5334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c</a:t>
            </a:r>
          </a:p>
        </p:txBody>
      </p:sp>
      <p:sp>
        <p:nvSpPr>
          <p:cNvPr id="37" name="Line 10">
            <a:extLst>
              <a:ext uri="{FF2B5EF4-FFF2-40B4-BE49-F238E27FC236}">
                <a16:creationId xmlns:a16="http://schemas.microsoft.com/office/drawing/2014/main" id="{D7A1017B-9A8A-41D7-8E1B-F6220710C8BB}"/>
              </a:ext>
            </a:extLst>
          </p:cNvPr>
          <p:cNvSpPr>
            <a:spLocks noChangeShapeType="1"/>
          </p:cNvSpPr>
          <p:nvPr/>
        </p:nvSpPr>
        <p:spPr bwMode="auto">
          <a:xfrm>
            <a:off x="3883434" y="5846650"/>
            <a:ext cx="731282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Line 10">
            <a:extLst>
              <a:ext uri="{FF2B5EF4-FFF2-40B4-BE49-F238E27FC236}">
                <a16:creationId xmlns:a16="http://schemas.microsoft.com/office/drawing/2014/main" id="{515F76C3-727C-49EA-8F89-87EAB7B46EAA}"/>
              </a:ext>
            </a:extLst>
          </p:cNvPr>
          <p:cNvSpPr>
            <a:spLocks noChangeShapeType="1"/>
          </p:cNvSpPr>
          <p:nvPr/>
        </p:nvSpPr>
        <p:spPr bwMode="auto">
          <a:xfrm>
            <a:off x="6362026" y="5852962"/>
            <a:ext cx="731282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Arc 1">
            <a:extLst>
              <a:ext uri="{FF2B5EF4-FFF2-40B4-BE49-F238E27FC236}">
                <a16:creationId xmlns:a16="http://schemas.microsoft.com/office/drawing/2014/main" id="{D440C517-0855-4968-9A45-F4F1F0664E04}"/>
              </a:ext>
            </a:extLst>
          </p:cNvPr>
          <p:cNvSpPr/>
          <p:nvPr/>
        </p:nvSpPr>
        <p:spPr>
          <a:xfrm rot="18983893">
            <a:off x="3462655" y="5244568"/>
            <a:ext cx="2847705" cy="2985392"/>
          </a:xfrm>
          <a:prstGeom prst="arc">
            <a:avLst>
              <a:gd name="adj1" fmla="val 16200000"/>
              <a:gd name="adj2" fmla="val 21443853"/>
            </a:avLst>
          </a:prstGeom>
          <a:ln w="190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Arc 40">
            <a:extLst>
              <a:ext uri="{FF2B5EF4-FFF2-40B4-BE49-F238E27FC236}">
                <a16:creationId xmlns:a16="http://schemas.microsoft.com/office/drawing/2014/main" id="{B0DAE15A-0F8B-494B-BF37-8C10F5A5962A}"/>
              </a:ext>
            </a:extLst>
          </p:cNvPr>
          <p:cNvSpPr/>
          <p:nvPr/>
        </p:nvSpPr>
        <p:spPr>
          <a:xfrm rot="8202996">
            <a:off x="3117321" y="2006153"/>
            <a:ext cx="4576496" cy="4741601"/>
          </a:xfrm>
          <a:prstGeom prst="arc">
            <a:avLst>
              <a:gd name="adj1" fmla="val 15949059"/>
              <a:gd name="adj2" fmla="val 21443853"/>
            </a:avLst>
          </a:prstGeom>
          <a:ln w="1905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Arc 41">
            <a:extLst>
              <a:ext uri="{FF2B5EF4-FFF2-40B4-BE49-F238E27FC236}">
                <a16:creationId xmlns:a16="http://schemas.microsoft.com/office/drawing/2014/main" id="{65354441-9038-4E2D-B275-24FF5BA7B987}"/>
              </a:ext>
            </a:extLst>
          </p:cNvPr>
          <p:cNvSpPr/>
          <p:nvPr/>
        </p:nvSpPr>
        <p:spPr>
          <a:xfrm rot="18983893">
            <a:off x="4717211" y="5262094"/>
            <a:ext cx="2847705" cy="2985392"/>
          </a:xfrm>
          <a:prstGeom prst="arc">
            <a:avLst>
              <a:gd name="adj1" fmla="val 16200000"/>
              <a:gd name="adj2" fmla="val 21443853"/>
            </a:avLst>
          </a:prstGeom>
          <a:ln w="190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4F9D21F9-570C-1643-A4AF-A163DF6EBD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6596">
        <p:fade/>
      </p:transition>
    </mc:Choice>
    <mc:Fallback xmlns="">
      <p:transition spd="med" advTm="9659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58" name="Rectangle 2"/>
          <p:cNvSpPr>
            <a:spLocks noGrp="1" noChangeArrowheads="1"/>
          </p:cNvSpPr>
          <p:nvPr>
            <p:ph type="title"/>
          </p:nvPr>
        </p:nvSpPr>
        <p:spPr>
          <a:xfrm>
            <a:off x="1053852" y="283029"/>
            <a:ext cx="8153400" cy="609600"/>
          </a:xfrm>
        </p:spPr>
        <p:txBody>
          <a:bodyPr/>
          <a:lstStyle/>
          <a:p>
            <a:pPr>
              <a:defRPr/>
            </a:pPr>
            <a:r>
              <a:rPr lang="en-US" dirty="0"/>
              <a:t>DFS-based Algorithm</a:t>
            </a:r>
          </a:p>
        </p:txBody>
      </p:sp>
      <p:sp>
        <p:nvSpPr>
          <p:cNvPr id="3778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53852" y="1219201"/>
            <a:ext cx="10153128" cy="535577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None/>
            </a:pPr>
            <a:r>
              <a:rPr lang="en-US" altLang="en-US" sz="2600" u="sng" dirty="0"/>
              <a:t>DFS-based algorithm for topological sorting</a:t>
            </a:r>
          </a:p>
          <a:p>
            <a:pPr marL="838200" lvl="1" indent="-381000">
              <a:lnSpc>
                <a:spcPct val="120000"/>
              </a:lnSpc>
            </a:pPr>
            <a:r>
              <a:rPr lang="en-US" altLang="en-US" sz="2600" dirty="0"/>
              <a:t>Perform DFS traversal, noting the order vertices are popped off the traversal stack</a:t>
            </a:r>
          </a:p>
          <a:p>
            <a:pPr marL="838200" lvl="1" indent="-381000">
              <a:lnSpc>
                <a:spcPct val="120000"/>
              </a:lnSpc>
            </a:pPr>
            <a:r>
              <a:rPr lang="en-US" altLang="en-US" sz="2600" dirty="0"/>
              <a:t>Reverse the order solves topological sorting problem</a:t>
            </a:r>
          </a:p>
          <a:p>
            <a:pPr marL="838200" lvl="1" indent="-381000">
              <a:lnSpc>
                <a:spcPct val="120000"/>
              </a:lnSpc>
            </a:pPr>
            <a:r>
              <a:rPr lang="en-US" altLang="en-US" sz="2600" dirty="0"/>
              <a:t>Back edges encountered?</a:t>
            </a:r>
            <a:r>
              <a:rPr lang="en-US" altLang="en-US" sz="2600" dirty="0">
                <a:ea typeface="Lucida Grande" pitchFamily="84" charset="0"/>
                <a:cs typeface="Lucida Grande" pitchFamily="84" charset="0"/>
              </a:rPr>
              <a:t>→</a:t>
            </a:r>
            <a:r>
              <a:rPr lang="en-US" altLang="en-US" sz="2600" dirty="0"/>
              <a:t> NOT a DAG!</a:t>
            </a:r>
          </a:p>
          <a:p>
            <a:pPr marL="838200" lvl="1" indent="-381000">
              <a:lnSpc>
                <a:spcPct val="120000"/>
              </a:lnSpc>
              <a:buFontTx/>
              <a:buAutoNum type="arabicPeriod"/>
            </a:pPr>
            <a:endParaRPr lang="en-US" altLang="en-US" dirty="0"/>
          </a:p>
          <a:p>
            <a:pPr marL="457200" indent="-457200">
              <a:buNone/>
            </a:pPr>
            <a:r>
              <a:rPr lang="en-US" altLang="en-US" sz="2600" dirty="0"/>
              <a:t>Example:</a:t>
            </a:r>
          </a:p>
          <a:p>
            <a:pPr marL="838200" lvl="1" indent="-381000">
              <a:buNone/>
            </a:pPr>
            <a:endParaRPr lang="en-US" altLang="en-US" dirty="0"/>
          </a:p>
          <a:p>
            <a:pPr marL="838200" lvl="1" indent="-381000">
              <a:buNone/>
            </a:pPr>
            <a:endParaRPr lang="en-US" altLang="en-US" dirty="0"/>
          </a:p>
          <a:p>
            <a:pPr marL="838200" lvl="1" indent="-381000">
              <a:buNone/>
            </a:pPr>
            <a:endParaRPr lang="en-US" altLang="en-US" dirty="0"/>
          </a:p>
          <a:p>
            <a:pPr marL="838200" lvl="1" indent="-381000">
              <a:buNone/>
            </a:pPr>
            <a:endParaRPr lang="en-US" altLang="en-US" dirty="0"/>
          </a:p>
          <a:p>
            <a:pPr marL="457200" indent="-457200">
              <a:buNone/>
            </a:pPr>
            <a:endParaRPr lang="en-US" altLang="en-US" sz="2000" dirty="0"/>
          </a:p>
          <a:p>
            <a:pPr marL="457200" indent="-457200">
              <a:buNone/>
            </a:pPr>
            <a:r>
              <a:rPr lang="en-US" altLang="en-US" dirty="0"/>
              <a:t>Efficiency: </a:t>
            </a:r>
            <a:r>
              <a:rPr lang="en-US" dirty="0"/>
              <a:t>same as efficiency of the DFS</a:t>
            </a:r>
            <a:endParaRPr lang="en-US" altLang="en-US" dirty="0"/>
          </a:p>
        </p:txBody>
      </p:sp>
      <p:sp>
        <p:nvSpPr>
          <p:cNvPr id="24590" name="Text Box 14"/>
          <p:cNvSpPr txBox="1">
            <a:spLocks noChangeArrowheads="1"/>
          </p:cNvSpPr>
          <p:nvPr/>
        </p:nvSpPr>
        <p:spPr bwMode="auto">
          <a:xfrm>
            <a:off x="3179762" y="3962401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24603" name="Text Box 27"/>
          <p:cNvSpPr txBox="1">
            <a:spLocks noChangeArrowheads="1"/>
          </p:cNvSpPr>
          <p:nvPr/>
        </p:nvSpPr>
        <p:spPr bwMode="auto">
          <a:xfrm>
            <a:off x="6456362" y="3962401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60" name="Oval 19">
            <a:extLst>
              <a:ext uri="{FF2B5EF4-FFF2-40B4-BE49-F238E27FC236}">
                <a16:creationId xmlns:a16="http://schemas.microsoft.com/office/drawing/2014/main" id="{4EEBB6A6-38A3-4583-8B98-9D5B23823E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5405" y="4357639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61" name="Oval 19">
            <a:extLst>
              <a:ext uri="{FF2B5EF4-FFF2-40B4-BE49-F238E27FC236}">
                <a16:creationId xmlns:a16="http://schemas.microsoft.com/office/drawing/2014/main" id="{724759D4-ADF2-4EFC-BDBF-F06AFC3965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5404" y="5063155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c</a:t>
            </a:r>
          </a:p>
        </p:txBody>
      </p:sp>
      <p:sp>
        <p:nvSpPr>
          <p:cNvPr id="62" name="Oval 19">
            <a:extLst>
              <a:ext uri="{FF2B5EF4-FFF2-40B4-BE49-F238E27FC236}">
                <a16:creationId xmlns:a16="http://schemas.microsoft.com/office/drawing/2014/main" id="{BF593EF7-BBBF-4F6C-BF1A-594599D8E7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14405" y="4357639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63" name="Oval 19">
            <a:extLst>
              <a:ext uri="{FF2B5EF4-FFF2-40B4-BE49-F238E27FC236}">
                <a16:creationId xmlns:a16="http://schemas.microsoft.com/office/drawing/2014/main" id="{5B3553CB-23D4-4695-99AC-7C976881D5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03735" y="510693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d</a:t>
            </a:r>
          </a:p>
        </p:txBody>
      </p:sp>
      <p:sp>
        <p:nvSpPr>
          <p:cNvPr id="64" name="Oval 19">
            <a:extLst>
              <a:ext uri="{FF2B5EF4-FFF2-40B4-BE49-F238E27FC236}">
                <a16:creationId xmlns:a16="http://schemas.microsoft.com/office/drawing/2014/main" id="{25165D16-F7E7-4C9E-A3D1-3F87A2B245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8188" y="5094904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g</a:t>
            </a:r>
          </a:p>
        </p:txBody>
      </p:sp>
      <p:sp>
        <p:nvSpPr>
          <p:cNvPr id="65" name="Oval 19">
            <a:extLst>
              <a:ext uri="{FF2B5EF4-FFF2-40B4-BE49-F238E27FC236}">
                <a16:creationId xmlns:a16="http://schemas.microsoft.com/office/drawing/2014/main" id="{BEFBF763-D9F3-43E8-B4AA-5725D4975F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0776" y="4359313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e</a:t>
            </a:r>
          </a:p>
        </p:txBody>
      </p:sp>
      <p:sp>
        <p:nvSpPr>
          <p:cNvPr id="66" name="Oval 19">
            <a:extLst>
              <a:ext uri="{FF2B5EF4-FFF2-40B4-BE49-F238E27FC236}">
                <a16:creationId xmlns:a16="http://schemas.microsoft.com/office/drawing/2014/main" id="{45A6E18E-661C-4C4F-B23D-B2D15C1B5E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66519" y="508283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h</a:t>
            </a:r>
          </a:p>
        </p:txBody>
      </p:sp>
      <p:sp>
        <p:nvSpPr>
          <p:cNvPr id="67" name="Oval 19">
            <a:extLst>
              <a:ext uri="{FF2B5EF4-FFF2-40B4-BE49-F238E27FC236}">
                <a16:creationId xmlns:a16="http://schemas.microsoft.com/office/drawing/2014/main" id="{ACEFBCC6-FCE2-4AF6-B6BF-4868F9CDFB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66519" y="4357639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f</a:t>
            </a:r>
          </a:p>
        </p:txBody>
      </p:sp>
      <p:sp>
        <p:nvSpPr>
          <p:cNvPr id="68" name="Line 10">
            <a:extLst>
              <a:ext uri="{FF2B5EF4-FFF2-40B4-BE49-F238E27FC236}">
                <a16:creationId xmlns:a16="http://schemas.microsoft.com/office/drawing/2014/main" id="{6B2BD484-76C3-4807-9F77-9334BA7B2373}"/>
              </a:ext>
            </a:extLst>
          </p:cNvPr>
          <p:cNvSpPr>
            <a:spLocks noChangeShapeType="1"/>
          </p:cNvSpPr>
          <p:nvPr/>
        </p:nvSpPr>
        <p:spPr bwMode="auto">
          <a:xfrm>
            <a:off x="2404090" y="4583519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9" name="Line 10">
            <a:extLst>
              <a:ext uri="{FF2B5EF4-FFF2-40B4-BE49-F238E27FC236}">
                <a16:creationId xmlns:a16="http://schemas.microsoft.com/office/drawing/2014/main" id="{09189D9E-1054-44E0-A81E-5AC1AFA76CA3}"/>
              </a:ext>
            </a:extLst>
          </p:cNvPr>
          <p:cNvSpPr>
            <a:spLocks noChangeShapeType="1"/>
          </p:cNvSpPr>
          <p:nvPr/>
        </p:nvSpPr>
        <p:spPr bwMode="auto">
          <a:xfrm>
            <a:off x="4459460" y="4583519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0" name="Line 12">
            <a:extLst>
              <a:ext uri="{FF2B5EF4-FFF2-40B4-BE49-F238E27FC236}">
                <a16:creationId xmlns:a16="http://schemas.microsoft.com/office/drawing/2014/main" id="{4DBC1DA1-67C1-4A83-9911-1D19AAAC5DD1}"/>
              </a:ext>
            </a:extLst>
          </p:cNvPr>
          <p:cNvSpPr>
            <a:spLocks noChangeShapeType="1"/>
          </p:cNvSpPr>
          <p:nvPr/>
        </p:nvSpPr>
        <p:spPr bwMode="auto">
          <a:xfrm>
            <a:off x="2345024" y="4683355"/>
            <a:ext cx="717777" cy="525954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Line 10">
            <a:extLst>
              <a:ext uri="{FF2B5EF4-FFF2-40B4-BE49-F238E27FC236}">
                <a16:creationId xmlns:a16="http://schemas.microsoft.com/office/drawing/2014/main" id="{94EF02CE-92B6-4ECF-8F0C-AEA8BEDB3B44}"/>
              </a:ext>
            </a:extLst>
          </p:cNvPr>
          <p:cNvSpPr>
            <a:spLocks noChangeShapeType="1"/>
          </p:cNvSpPr>
          <p:nvPr/>
        </p:nvSpPr>
        <p:spPr bwMode="auto">
          <a:xfrm>
            <a:off x="2404090" y="5309679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Line 10">
            <a:extLst>
              <a:ext uri="{FF2B5EF4-FFF2-40B4-BE49-F238E27FC236}">
                <a16:creationId xmlns:a16="http://schemas.microsoft.com/office/drawing/2014/main" id="{CE00D061-0249-4363-A6E5-44C3DB4DDFC7}"/>
              </a:ext>
            </a:extLst>
          </p:cNvPr>
          <p:cNvSpPr>
            <a:spLocks noChangeShapeType="1"/>
          </p:cNvSpPr>
          <p:nvPr/>
        </p:nvSpPr>
        <p:spPr bwMode="auto">
          <a:xfrm>
            <a:off x="4456204" y="5322179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Line 12">
            <a:extLst>
              <a:ext uri="{FF2B5EF4-FFF2-40B4-BE49-F238E27FC236}">
                <a16:creationId xmlns:a16="http://schemas.microsoft.com/office/drawing/2014/main" id="{1A7692D6-B61E-4D5F-A485-782FB6BD8A9E}"/>
              </a:ext>
            </a:extLst>
          </p:cNvPr>
          <p:cNvSpPr>
            <a:spLocks noChangeShapeType="1"/>
          </p:cNvSpPr>
          <p:nvPr/>
        </p:nvSpPr>
        <p:spPr bwMode="auto">
          <a:xfrm>
            <a:off x="3392421" y="4708318"/>
            <a:ext cx="725790" cy="525955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Line 9">
            <a:extLst>
              <a:ext uri="{FF2B5EF4-FFF2-40B4-BE49-F238E27FC236}">
                <a16:creationId xmlns:a16="http://schemas.microsoft.com/office/drawing/2014/main" id="{ABB2619A-2221-4CDA-B0CD-819A18C5DA74}"/>
              </a:ext>
            </a:extLst>
          </p:cNvPr>
          <p:cNvSpPr>
            <a:spLocks noChangeShapeType="1"/>
          </p:cNvSpPr>
          <p:nvPr/>
        </p:nvSpPr>
        <p:spPr bwMode="auto">
          <a:xfrm>
            <a:off x="2225555" y="4728209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Line 9">
            <a:extLst>
              <a:ext uri="{FF2B5EF4-FFF2-40B4-BE49-F238E27FC236}">
                <a16:creationId xmlns:a16="http://schemas.microsoft.com/office/drawing/2014/main" id="{6468E9DF-9CD1-4943-BEFA-378FBE51A2C8}"/>
              </a:ext>
            </a:extLst>
          </p:cNvPr>
          <p:cNvSpPr>
            <a:spLocks noChangeShapeType="1"/>
          </p:cNvSpPr>
          <p:nvPr/>
        </p:nvSpPr>
        <p:spPr bwMode="auto">
          <a:xfrm>
            <a:off x="3198077" y="4764809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Line 9">
            <a:extLst>
              <a:ext uri="{FF2B5EF4-FFF2-40B4-BE49-F238E27FC236}">
                <a16:creationId xmlns:a16="http://schemas.microsoft.com/office/drawing/2014/main" id="{87AB1138-6BAE-4700-8184-7A848202D0FD}"/>
              </a:ext>
            </a:extLst>
          </p:cNvPr>
          <p:cNvSpPr>
            <a:spLocks noChangeShapeType="1"/>
          </p:cNvSpPr>
          <p:nvPr/>
        </p:nvSpPr>
        <p:spPr bwMode="auto">
          <a:xfrm>
            <a:off x="4272530" y="4752309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Line 9">
            <a:extLst>
              <a:ext uri="{FF2B5EF4-FFF2-40B4-BE49-F238E27FC236}">
                <a16:creationId xmlns:a16="http://schemas.microsoft.com/office/drawing/2014/main" id="{BD0EC98B-B61C-4466-9B2D-EE49AC0965DE}"/>
              </a:ext>
            </a:extLst>
          </p:cNvPr>
          <p:cNvSpPr>
            <a:spLocks noChangeShapeType="1"/>
          </p:cNvSpPr>
          <p:nvPr/>
        </p:nvSpPr>
        <p:spPr bwMode="auto">
          <a:xfrm>
            <a:off x="5260861" y="4755449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939A3FD-73CE-AE44-A0F4-CA8DE36F87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9198">
        <p:fade/>
      </p:transition>
    </mc:Choice>
    <mc:Fallback xmlns="">
      <p:transition spd="med" advTm="7919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82" name="Rectangle 2"/>
          <p:cNvSpPr>
            <a:spLocks noGrp="1" noChangeArrowheads="1"/>
          </p:cNvSpPr>
          <p:nvPr>
            <p:ph type="title"/>
          </p:nvPr>
        </p:nvSpPr>
        <p:spPr>
          <a:xfrm>
            <a:off x="1053852" y="187326"/>
            <a:ext cx="8382000" cy="685800"/>
          </a:xfrm>
        </p:spPr>
        <p:txBody>
          <a:bodyPr/>
          <a:lstStyle/>
          <a:p>
            <a:pPr>
              <a:defRPr/>
            </a:pPr>
            <a:r>
              <a:rPr lang="en-US" dirty="0"/>
              <a:t>DFS-based Algorithm</a:t>
            </a:r>
          </a:p>
        </p:txBody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421206" y="889542"/>
            <a:ext cx="7144054" cy="1910993"/>
          </a:xfrm>
        </p:spPr>
        <p:txBody>
          <a:bodyPr>
            <a:normAutofit/>
          </a:bodyPr>
          <a:lstStyle/>
          <a:p>
            <a:pPr marL="577850" lvl="1" indent="-120650">
              <a:buNone/>
              <a:defRPr/>
            </a:pPr>
            <a:endParaRPr lang="en-US" dirty="0"/>
          </a:p>
          <a:p>
            <a:pPr marL="577850" lvl="1" indent="-120650">
              <a:buNone/>
              <a:defRPr/>
            </a:pPr>
            <a:endParaRPr lang="en-US" dirty="0"/>
          </a:p>
          <a:p>
            <a:pPr marL="577850" lvl="1" indent="-120650">
              <a:buNone/>
              <a:defRPr/>
            </a:pPr>
            <a:endParaRPr lang="en-US" dirty="0"/>
          </a:p>
          <a:p>
            <a:pPr marL="577850" lvl="1" indent="-120650">
              <a:buNone/>
              <a:defRPr/>
            </a:pPr>
            <a:endParaRPr lang="en-US" dirty="0"/>
          </a:p>
          <a:p>
            <a:pPr marL="577850" lvl="1" indent="-120650">
              <a:buNone/>
              <a:defRPr/>
            </a:pPr>
            <a:endParaRPr lang="en-US" dirty="0"/>
          </a:p>
          <a:p>
            <a:pPr marL="457200" indent="-457200">
              <a:buNone/>
              <a:defRPr/>
            </a:pPr>
            <a:endParaRPr lang="en-US" sz="2000" dirty="0"/>
          </a:p>
        </p:txBody>
      </p:sp>
      <p:sp>
        <p:nvSpPr>
          <p:cNvPr id="75" name="Oval 19">
            <a:extLst>
              <a:ext uri="{FF2B5EF4-FFF2-40B4-BE49-F238E27FC236}">
                <a16:creationId xmlns:a16="http://schemas.microsoft.com/office/drawing/2014/main" id="{B31EFFF8-5C2B-4575-8DEF-41F6644761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910" y="1323813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76" name="Oval 19">
            <a:extLst>
              <a:ext uri="{FF2B5EF4-FFF2-40B4-BE49-F238E27FC236}">
                <a16:creationId xmlns:a16="http://schemas.microsoft.com/office/drawing/2014/main" id="{BF725998-9E34-4ED9-A8CF-D476B4550A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909" y="2029329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c</a:t>
            </a:r>
          </a:p>
        </p:txBody>
      </p:sp>
      <p:sp>
        <p:nvSpPr>
          <p:cNvPr id="77" name="Oval 19">
            <a:extLst>
              <a:ext uri="{FF2B5EF4-FFF2-40B4-BE49-F238E27FC236}">
                <a16:creationId xmlns:a16="http://schemas.microsoft.com/office/drawing/2014/main" id="{9896FDD9-0934-4929-9ED7-E6F5C61DD5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4910" y="1323813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78" name="Oval 19">
            <a:extLst>
              <a:ext uri="{FF2B5EF4-FFF2-40B4-BE49-F238E27FC236}">
                <a16:creationId xmlns:a16="http://schemas.microsoft.com/office/drawing/2014/main" id="{3CC07146-1288-449F-AD1D-91DCF20402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4240" y="2073105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d</a:t>
            </a:r>
          </a:p>
        </p:txBody>
      </p:sp>
      <p:sp>
        <p:nvSpPr>
          <p:cNvPr id="79" name="Oval 19">
            <a:extLst>
              <a:ext uri="{FF2B5EF4-FFF2-40B4-BE49-F238E27FC236}">
                <a16:creationId xmlns:a16="http://schemas.microsoft.com/office/drawing/2014/main" id="{E97AF4F3-8EFF-4FA4-8585-26DDA0BF36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8693" y="2061078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g</a:t>
            </a:r>
          </a:p>
        </p:txBody>
      </p:sp>
      <p:sp>
        <p:nvSpPr>
          <p:cNvPr id="80" name="Oval 19">
            <a:extLst>
              <a:ext uri="{FF2B5EF4-FFF2-40B4-BE49-F238E27FC236}">
                <a16:creationId xmlns:a16="http://schemas.microsoft.com/office/drawing/2014/main" id="{23EC3732-6D0E-4AB0-9C24-60FF958313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1281" y="1325487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e</a:t>
            </a:r>
          </a:p>
        </p:txBody>
      </p:sp>
      <p:sp>
        <p:nvSpPr>
          <p:cNvPr id="81" name="Oval 19">
            <a:extLst>
              <a:ext uri="{FF2B5EF4-FFF2-40B4-BE49-F238E27FC236}">
                <a16:creationId xmlns:a16="http://schemas.microsoft.com/office/drawing/2014/main" id="{1CA206ED-CBA8-4BCD-8C80-87DB1FDDEF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7024" y="2049005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h</a:t>
            </a:r>
          </a:p>
        </p:txBody>
      </p:sp>
      <p:sp>
        <p:nvSpPr>
          <p:cNvPr id="82" name="Oval 19">
            <a:extLst>
              <a:ext uri="{FF2B5EF4-FFF2-40B4-BE49-F238E27FC236}">
                <a16:creationId xmlns:a16="http://schemas.microsoft.com/office/drawing/2014/main" id="{AB06A4BB-82A6-412C-919E-F3B4A5FF0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7024" y="1323813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f</a:t>
            </a:r>
          </a:p>
        </p:txBody>
      </p:sp>
      <p:sp>
        <p:nvSpPr>
          <p:cNvPr id="83" name="Line 10">
            <a:extLst>
              <a:ext uri="{FF2B5EF4-FFF2-40B4-BE49-F238E27FC236}">
                <a16:creationId xmlns:a16="http://schemas.microsoft.com/office/drawing/2014/main" id="{03AE90D5-08D0-46C2-A29A-9D19EEFC778E}"/>
              </a:ext>
            </a:extLst>
          </p:cNvPr>
          <p:cNvSpPr>
            <a:spLocks noChangeShapeType="1"/>
          </p:cNvSpPr>
          <p:nvPr/>
        </p:nvSpPr>
        <p:spPr bwMode="auto">
          <a:xfrm>
            <a:off x="634595" y="1549693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Line 10">
            <a:extLst>
              <a:ext uri="{FF2B5EF4-FFF2-40B4-BE49-F238E27FC236}">
                <a16:creationId xmlns:a16="http://schemas.microsoft.com/office/drawing/2014/main" id="{4B722586-41A5-4E0D-9FB9-D68631D49A30}"/>
              </a:ext>
            </a:extLst>
          </p:cNvPr>
          <p:cNvSpPr>
            <a:spLocks noChangeShapeType="1"/>
          </p:cNvSpPr>
          <p:nvPr/>
        </p:nvSpPr>
        <p:spPr bwMode="auto">
          <a:xfrm>
            <a:off x="2689965" y="1549693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" name="Line 12">
            <a:extLst>
              <a:ext uri="{FF2B5EF4-FFF2-40B4-BE49-F238E27FC236}">
                <a16:creationId xmlns:a16="http://schemas.microsoft.com/office/drawing/2014/main" id="{94DA26F9-A9F7-43CA-9A80-5C1AE6BAA0B5}"/>
              </a:ext>
            </a:extLst>
          </p:cNvPr>
          <p:cNvSpPr>
            <a:spLocks noChangeShapeType="1"/>
          </p:cNvSpPr>
          <p:nvPr/>
        </p:nvSpPr>
        <p:spPr bwMode="auto">
          <a:xfrm>
            <a:off x="575529" y="1649529"/>
            <a:ext cx="717777" cy="525954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" name="Line 10">
            <a:extLst>
              <a:ext uri="{FF2B5EF4-FFF2-40B4-BE49-F238E27FC236}">
                <a16:creationId xmlns:a16="http://schemas.microsoft.com/office/drawing/2014/main" id="{A585A62A-7C61-4342-9456-76EF0975E30B}"/>
              </a:ext>
            </a:extLst>
          </p:cNvPr>
          <p:cNvSpPr>
            <a:spLocks noChangeShapeType="1"/>
          </p:cNvSpPr>
          <p:nvPr/>
        </p:nvSpPr>
        <p:spPr bwMode="auto">
          <a:xfrm>
            <a:off x="634595" y="2275853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Line 10">
            <a:extLst>
              <a:ext uri="{FF2B5EF4-FFF2-40B4-BE49-F238E27FC236}">
                <a16:creationId xmlns:a16="http://schemas.microsoft.com/office/drawing/2014/main" id="{E3A8E759-9B26-4BD6-92AA-5B30758BE139}"/>
              </a:ext>
            </a:extLst>
          </p:cNvPr>
          <p:cNvSpPr>
            <a:spLocks noChangeShapeType="1"/>
          </p:cNvSpPr>
          <p:nvPr/>
        </p:nvSpPr>
        <p:spPr bwMode="auto">
          <a:xfrm>
            <a:off x="2686709" y="2288353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Line 12">
            <a:extLst>
              <a:ext uri="{FF2B5EF4-FFF2-40B4-BE49-F238E27FC236}">
                <a16:creationId xmlns:a16="http://schemas.microsoft.com/office/drawing/2014/main" id="{DB8403CA-4C75-4AF6-AB68-57D915F8D76B}"/>
              </a:ext>
            </a:extLst>
          </p:cNvPr>
          <p:cNvSpPr>
            <a:spLocks noChangeShapeType="1"/>
          </p:cNvSpPr>
          <p:nvPr/>
        </p:nvSpPr>
        <p:spPr bwMode="auto">
          <a:xfrm>
            <a:off x="1622926" y="1674492"/>
            <a:ext cx="725790" cy="525955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Line 9">
            <a:extLst>
              <a:ext uri="{FF2B5EF4-FFF2-40B4-BE49-F238E27FC236}">
                <a16:creationId xmlns:a16="http://schemas.microsoft.com/office/drawing/2014/main" id="{AF5CB811-47EC-4A40-978F-E2AA3AF32DB7}"/>
              </a:ext>
            </a:extLst>
          </p:cNvPr>
          <p:cNvSpPr>
            <a:spLocks noChangeShapeType="1"/>
          </p:cNvSpPr>
          <p:nvPr/>
        </p:nvSpPr>
        <p:spPr bwMode="auto">
          <a:xfrm>
            <a:off x="456060" y="1694383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Line 9">
            <a:extLst>
              <a:ext uri="{FF2B5EF4-FFF2-40B4-BE49-F238E27FC236}">
                <a16:creationId xmlns:a16="http://schemas.microsoft.com/office/drawing/2014/main" id="{ED109ED5-9F1B-4DEC-9239-F6361F2726B6}"/>
              </a:ext>
            </a:extLst>
          </p:cNvPr>
          <p:cNvSpPr>
            <a:spLocks noChangeShapeType="1"/>
          </p:cNvSpPr>
          <p:nvPr/>
        </p:nvSpPr>
        <p:spPr bwMode="auto">
          <a:xfrm>
            <a:off x="1428582" y="1730983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Line 9">
            <a:extLst>
              <a:ext uri="{FF2B5EF4-FFF2-40B4-BE49-F238E27FC236}">
                <a16:creationId xmlns:a16="http://schemas.microsoft.com/office/drawing/2014/main" id="{61127A06-5ADF-41B0-9505-CADA93EE5B73}"/>
              </a:ext>
            </a:extLst>
          </p:cNvPr>
          <p:cNvSpPr>
            <a:spLocks noChangeShapeType="1"/>
          </p:cNvSpPr>
          <p:nvPr/>
        </p:nvSpPr>
        <p:spPr bwMode="auto">
          <a:xfrm>
            <a:off x="2503035" y="1718483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Line 9">
            <a:extLst>
              <a:ext uri="{FF2B5EF4-FFF2-40B4-BE49-F238E27FC236}">
                <a16:creationId xmlns:a16="http://schemas.microsoft.com/office/drawing/2014/main" id="{5A22EC33-E387-4222-97F5-8EFCAB7DD874}"/>
              </a:ext>
            </a:extLst>
          </p:cNvPr>
          <p:cNvSpPr>
            <a:spLocks noChangeShapeType="1"/>
          </p:cNvSpPr>
          <p:nvPr/>
        </p:nvSpPr>
        <p:spPr bwMode="auto">
          <a:xfrm>
            <a:off x="3491366" y="1721623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71FD06-AEFD-4A57-86C1-2F31588C58F2}"/>
              </a:ext>
            </a:extLst>
          </p:cNvPr>
          <p:cNvSpPr txBox="1"/>
          <p:nvPr/>
        </p:nvSpPr>
        <p:spPr>
          <a:xfrm>
            <a:off x="2229150" y="6242731"/>
            <a:ext cx="31290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1</a:t>
            </a:r>
          </a:p>
        </p:txBody>
      </p:sp>
      <p:sp>
        <p:nvSpPr>
          <p:cNvPr id="151" name="Oval 19">
            <a:extLst>
              <a:ext uri="{FF2B5EF4-FFF2-40B4-BE49-F238E27FC236}">
                <a16:creationId xmlns:a16="http://schemas.microsoft.com/office/drawing/2014/main" id="{5B3859D3-D968-4A55-8CBB-DC28E47A0D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85796" y="5763756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03ADE5BA-04C4-4EBF-80FD-C28EF231366E}"/>
              </a:ext>
            </a:extLst>
          </p:cNvPr>
          <p:cNvSpPr txBox="1"/>
          <p:nvPr/>
        </p:nvSpPr>
        <p:spPr>
          <a:xfrm>
            <a:off x="2827219" y="6242731"/>
            <a:ext cx="31290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2</a:t>
            </a:r>
          </a:p>
        </p:txBody>
      </p:sp>
      <p:sp>
        <p:nvSpPr>
          <p:cNvPr id="153" name="Oval 19">
            <a:extLst>
              <a:ext uri="{FF2B5EF4-FFF2-40B4-BE49-F238E27FC236}">
                <a16:creationId xmlns:a16="http://schemas.microsoft.com/office/drawing/2014/main" id="{1FAABDC8-48C9-4D47-AA1A-5FE1CFD287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89330" y="5745037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2DCC5721-110E-4742-8490-7EEE895B23F8}"/>
              </a:ext>
            </a:extLst>
          </p:cNvPr>
          <p:cNvSpPr txBox="1"/>
          <p:nvPr/>
        </p:nvSpPr>
        <p:spPr>
          <a:xfrm>
            <a:off x="3438310" y="6242731"/>
            <a:ext cx="261559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CA" dirty="0"/>
              <a:t>3</a:t>
            </a:r>
          </a:p>
        </p:txBody>
      </p:sp>
      <p:sp>
        <p:nvSpPr>
          <p:cNvPr id="155" name="Oval 19">
            <a:extLst>
              <a:ext uri="{FF2B5EF4-FFF2-40B4-BE49-F238E27FC236}">
                <a16:creationId xmlns:a16="http://schemas.microsoft.com/office/drawing/2014/main" id="{4C577C47-BCBC-48F8-B873-596730CBA4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4748" y="5734737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156" name="Oval 19">
            <a:extLst>
              <a:ext uri="{FF2B5EF4-FFF2-40B4-BE49-F238E27FC236}">
                <a16:creationId xmlns:a16="http://schemas.microsoft.com/office/drawing/2014/main" id="{4C78E627-8A0D-46E2-9C8D-7741598D20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5393" y="521481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157" name="Oval 19">
            <a:extLst>
              <a:ext uri="{FF2B5EF4-FFF2-40B4-BE49-F238E27FC236}">
                <a16:creationId xmlns:a16="http://schemas.microsoft.com/office/drawing/2014/main" id="{59E395C7-B1E1-4FC1-936C-ECD2388A74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8022" y="4674285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d</a:t>
            </a:r>
          </a:p>
        </p:txBody>
      </p:sp>
      <p:sp>
        <p:nvSpPr>
          <p:cNvPr id="158" name="Oval 19">
            <a:extLst>
              <a:ext uri="{FF2B5EF4-FFF2-40B4-BE49-F238E27FC236}">
                <a16:creationId xmlns:a16="http://schemas.microsoft.com/office/drawing/2014/main" id="{D0F91EFE-5EF5-4E16-B149-6EF4846600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4748" y="520451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159" name="Oval 19">
            <a:extLst>
              <a:ext uri="{FF2B5EF4-FFF2-40B4-BE49-F238E27FC236}">
                <a16:creationId xmlns:a16="http://schemas.microsoft.com/office/drawing/2014/main" id="{877684A0-6A8F-4C44-BE63-7E6E0C3F73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7751" y="3304197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d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A37B36EC-4EBF-4016-A0D6-EBF29536151F}"/>
              </a:ext>
            </a:extLst>
          </p:cNvPr>
          <p:cNvSpPr txBox="1"/>
          <p:nvPr/>
        </p:nvSpPr>
        <p:spPr>
          <a:xfrm>
            <a:off x="3973605" y="6242731"/>
            <a:ext cx="31290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4</a:t>
            </a:r>
          </a:p>
        </p:txBody>
      </p:sp>
      <p:sp>
        <p:nvSpPr>
          <p:cNvPr id="161" name="Oval 19">
            <a:extLst>
              <a:ext uri="{FF2B5EF4-FFF2-40B4-BE49-F238E27FC236}">
                <a16:creationId xmlns:a16="http://schemas.microsoft.com/office/drawing/2014/main" id="{A2566FE2-5D06-43E1-B675-BAD75B12AD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35716" y="5718590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163" name="Oval 19">
            <a:extLst>
              <a:ext uri="{FF2B5EF4-FFF2-40B4-BE49-F238E27FC236}">
                <a16:creationId xmlns:a16="http://schemas.microsoft.com/office/drawing/2014/main" id="{91E34257-C0DF-4447-A989-63B465E263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35716" y="5188364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58B17213-B2CC-4D66-A5CE-1C255ADCFE0E}"/>
              </a:ext>
            </a:extLst>
          </p:cNvPr>
          <p:cNvSpPr txBox="1"/>
          <p:nvPr/>
        </p:nvSpPr>
        <p:spPr>
          <a:xfrm>
            <a:off x="4510236" y="6242731"/>
            <a:ext cx="31290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5</a:t>
            </a:r>
          </a:p>
        </p:txBody>
      </p:sp>
      <p:sp>
        <p:nvSpPr>
          <p:cNvPr id="166" name="Oval 19">
            <a:extLst>
              <a:ext uri="{FF2B5EF4-FFF2-40B4-BE49-F238E27FC236}">
                <a16:creationId xmlns:a16="http://schemas.microsoft.com/office/drawing/2014/main" id="{B859DEF8-C6F8-4EEE-BADF-36CEC1532D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00073" y="5727173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167" name="Oval 19">
            <a:extLst>
              <a:ext uri="{FF2B5EF4-FFF2-40B4-BE49-F238E27FC236}">
                <a16:creationId xmlns:a16="http://schemas.microsoft.com/office/drawing/2014/main" id="{3853A4B4-B28E-468F-86B9-570AB4B083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00073" y="5196947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168" name="Oval 19">
            <a:extLst>
              <a:ext uri="{FF2B5EF4-FFF2-40B4-BE49-F238E27FC236}">
                <a16:creationId xmlns:a16="http://schemas.microsoft.com/office/drawing/2014/main" id="{B492136B-C10B-41D1-A0E8-93C4E560EA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00073" y="4662076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g</a:t>
            </a:r>
          </a:p>
        </p:txBody>
      </p:sp>
      <p:sp>
        <p:nvSpPr>
          <p:cNvPr id="169" name="Oval 19">
            <a:extLst>
              <a:ext uri="{FF2B5EF4-FFF2-40B4-BE49-F238E27FC236}">
                <a16:creationId xmlns:a16="http://schemas.microsoft.com/office/drawing/2014/main" id="{EC2D733E-328D-4F1B-BDDE-A85EABABD4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66897" y="4107585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h</a:t>
            </a: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375175FF-5FA5-4D4B-977C-29E676A0E34D}"/>
              </a:ext>
            </a:extLst>
          </p:cNvPr>
          <p:cNvSpPr txBox="1"/>
          <p:nvPr/>
        </p:nvSpPr>
        <p:spPr>
          <a:xfrm>
            <a:off x="5088399" y="6242731"/>
            <a:ext cx="31290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6</a:t>
            </a:r>
          </a:p>
        </p:txBody>
      </p:sp>
      <p:sp>
        <p:nvSpPr>
          <p:cNvPr id="171" name="Oval 19">
            <a:extLst>
              <a:ext uri="{FF2B5EF4-FFF2-40B4-BE49-F238E27FC236}">
                <a16:creationId xmlns:a16="http://schemas.microsoft.com/office/drawing/2014/main" id="{738279F8-6F3F-4317-A337-589B49C381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61511" y="5702908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172" name="Oval 19">
            <a:extLst>
              <a:ext uri="{FF2B5EF4-FFF2-40B4-BE49-F238E27FC236}">
                <a16:creationId xmlns:a16="http://schemas.microsoft.com/office/drawing/2014/main" id="{7FA450FF-D702-4C12-A416-544971A10F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61511" y="5172682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173" name="Oval 19">
            <a:extLst>
              <a:ext uri="{FF2B5EF4-FFF2-40B4-BE49-F238E27FC236}">
                <a16:creationId xmlns:a16="http://schemas.microsoft.com/office/drawing/2014/main" id="{8CF97EB9-A0FD-43A9-AE3C-711EFAFFBB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61511" y="463781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g</a:t>
            </a:r>
          </a:p>
        </p:txBody>
      </p:sp>
      <p:sp>
        <p:nvSpPr>
          <p:cNvPr id="174" name="Oval 19">
            <a:extLst>
              <a:ext uri="{FF2B5EF4-FFF2-40B4-BE49-F238E27FC236}">
                <a16:creationId xmlns:a16="http://schemas.microsoft.com/office/drawing/2014/main" id="{8D70FC9E-BA11-484B-8209-FB7C9C4C1D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7312" y="3321858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h</a:t>
            </a:r>
          </a:p>
        </p:txBody>
      </p:sp>
      <p:sp>
        <p:nvSpPr>
          <p:cNvPr id="175" name="Rectangle: Rounded Corners 174">
            <a:extLst>
              <a:ext uri="{FF2B5EF4-FFF2-40B4-BE49-F238E27FC236}">
                <a16:creationId xmlns:a16="http://schemas.microsoft.com/office/drawing/2014/main" id="{83D00136-E408-48DE-B8C4-4DF284D7E48A}"/>
              </a:ext>
            </a:extLst>
          </p:cNvPr>
          <p:cNvSpPr/>
          <p:nvPr/>
        </p:nvSpPr>
        <p:spPr>
          <a:xfrm>
            <a:off x="3836160" y="3107357"/>
            <a:ext cx="8234916" cy="799176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D1CC1CA8-4A4D-4DAD-9FB5-46C82D6BD3F6}"/>
              </a:ext>
            </a:extLst>
          </p:cNvPr>
          <p:cNvSpPr txBox="1"/>
          <p:nvPr/>
        </p:nvSpPr>
        <p:spPr>
          <a:xfrm>
            <a:off x="5675201" y="6242731"/>
            <a:ext cx="31290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7</a:t>
            </a:r>
          </a:p>
        </p:txBody>
      </p:sp>
      <p:sp>
        <p:nvSpPr>
          <p:cNvPr id="177" name="Oval 19">
            <a:extLst>
              <a:ext uri="{FF2B5EF4-FFF2-40B4-BE49-F238E27FC236}">
                <a16:creationId xmlns:a16="http://schemas.microsoft.com/office/drawing/2014/main" id="{64AD8B38-4B9B-4622-940F-D2AD3CBDFC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58917" y="5692940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178" name="Oval 19">
            <a:extLst>
              <a:ext uri="{FF2B5EF4-FFF2-40B4-BE49-F238E27FC236}">
                <a16:creationId xmlns:a16="http://schemas.microsoft.com/office/drawing/2014/main" id="{749654E2-35C3-46B1-8E7A-8403A8730D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6763" y="3304197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41534C2C-DEF4-4F78-812E-11288A427D33}"/>
              </a:ext>
            </a:extLst>
          </p:cNvPr>
          <p:cNvSpPr txBox="1"/>
          <p:nvPr/>
        </p:nvSpPr>
        <p:spPr>
          <a:xfrm>
            <a:off x="6224284" y="6235403"/>
            <a:ext cx="31290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8</a:t>
            </a:r>
          </a:p>
        </p:txBody>
      </p:sp>
      <p:sp>
        <p:nvSpPr>
          <p:cNvPr id="181" name="Oval 19">
            <a:extLst>
              <a:ext uri="{FF2B5EF4-FFF2-40B4-BE49-F238E27FC236}">
                <a16:creationId xmlns:a16="http://schemas.microsoft.com/office/drawing/2014/main" id="{61E81500-2EA7-444A-B44B-4FEDAE1D59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99980" y="5692940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D361648F-0198-4AC3-AA7B-7B576205DCA3}"/>
              </a:ext>
            </a:extLst>
          </p:cNvPr>
          <p:cNvSpPr txBox="1"/>
          <p:nvPr/>
        </p:nvSpPr>
        <p:spPr>
          <a:xfrm>
            <a:off x="6784028" y="6233549"/>
            <a:ext cx="31290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9</a:t>
            </a:r>
          </a:p>
        </p:txBody>
      </p:sp>
      <p:sp>
        <p:nvSpPr>
          <p:cNvPr id="184" name="Oval 19">
            <a:extLst>
              <a:ext uri="{FF2B5EF4-FFF2-40B4-BE49-F238E27FC236}">
                <a16:creationId xmlns:a16="http://schemas.microsoft.com/office/drawing/2014/main" id="{0088D8F6-303B-48F8-A5C3-EBAC3E7F13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56007" y="5702908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185" name="Oval 19">
            <a:extLst>
              <a:ext uri="{FF2B5EF4-FFF2-40B4-BE49-F238E27FC236}">
                <a16:creationId xmlns:a16="http://schemas.microsoft.com/office/drawing/2014/main" id="{DBA0C1A0-F892-4A82-85B9-1181734693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1279" y="5187840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c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4BDC00AA-5B45-46E5-947C-4D0728E217F1}"/>
              </a:ext>
            </a:extLst>
          </p:cNvPr>
          <p:cNvSpPr txBox="1"/>
          <p:nvPr/>
        </p:nvSpPr>
        <p:spPr>
          <a:xfrm>
            <a:off x="7273749" y="6233549"/>
            <a:ext cx="44114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10</a:t>
            </a:r>
          </a:p>
        </p:txBody>
      </p:sp>
      <p:sp>
        <p:nvSpPr>
          <p:cNvPr id="188" name="Oval 19">
            <a:extLst>
              <a:ext uri="{FF2B5EF4-FFF2-40B4-BE49-F238E27FC236}">
                <a16:creationId xmlns:a16="http://schemas.microsoft.com/office/drawing/2014/main" id="{6B79BABF-C76A-4FB1-B54B-1A22D376F7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56006" y="332139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c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1A57400F-F78E-49CE-B377-E52C996EEA51}"/>
              </a:ext>
            </a:extLst>
          </p:cNvPr>
          <p:cNvSpPr txBox="1"/>
          <p:nvPr/>
        </p:nvSpPr>
        <p:spPr>
          <a:xfrm>
            <a:off x="7825652" y="6233549"/>
            <a:ext cx="424027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11</a:t>
            </a:r>
          </a:p>
        </p:txBody>
      </p:sp>
      <p:sp>
        <p:nvSpPr>
          <p:cNvPr id="192" name="Oval 19">
            <a:extLst>
              <a:ext uri="{FF2B5EF4-FFF2-40B4-BE49-F238E27FC236}">
                <a16:creationId xmlns:a16="http://schemas.microsoft.com/office/drawing/2014/main" id="{EAE66F9F-4802-49CB-9C39-6EE7F23422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50336" y="3330526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194" name="Oval 19">
            <a:extLst>
              <a:ext uri="{FF2B5EF4-FFF2-40B4-BE49-F238E27FC236}">
                <a16:creationId xmlns:a16="http://schemas.microsoft.com/office/drawing/2014/main" id="{A121A10F-9239-497D-9B2B-CC646F00B3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2949" y="5718066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195" name="Oval 19">
            <a:extLst>
              <a:ext uri="{FF2B5EF4-FFF2-40B4-BE49-F238E27FC236}">
                <a16:creationId xmlns:a16="http://schemas.microsoft.com/office/drawing/2014/main" id="{8306D229-14D2-435D-A68D-B2047C278F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2949" y="5187840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196" name="Oval 19">
            <a:extLst>
              <a:ext uri="{FF2B5EF4-FFF2-40B4-BE49-F238E27FC236}">
                <a16:creationId xmlns:a16="http://schemas.microsoft.com/office/drawing/2014/main" id="{B28B5D1B-C3A0-42BB-AAA3-9417AFC038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2949" y="4652969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g</a:t>
            </a:r>
          </a:p>
        </p:txBody>
      </p:sp>
      <p:sp>
        <p:nvSpPr>
          <p:cNvPr id="197" name="Oval 19">
            <a:extLst>
              <a:ext uri="{FF2B5EF4-FFF2-40B4-BE49-F238E27FC236}">
                <a16:creationId xmlns:a16="http://schemas.microsoft.com/office/drawing/2014/main" id="{DD2EE6D2-5C72-401F-B303-EB3931DF66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6395" y="570617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198" name="Oval 19">
            <a:extLst>
              <a:ext uri="{FF2B5EF4-FFF2-40B4-BE49-F238E27FC236}">
                <a16:creationId xmlns:a16="http://schemas.microsoft.com/office/drawing/2014/main" id="{E872993F-1E20-49DC-80E2-8095A0B962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6395" y="5175945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199" name="Oval 19">
            <a:extLst>
              <a:ext uri="{FF2B5EF4-FFF2-40B4-BE49-F238E27FC236}">
                <a16:creationId xmlns:a16="http://schemas.microsoft.com/office/drawing/2014/main" id="{6CE4899E-BBD8-45F6-BFFA-4344E9AD43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6529" y="3304197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g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0C3AC652-DBF8-40A3-BBC9-7984A7EA5A0C}"/>
              </a:ext>
            </a:extLst>
          </p:cNvPr>
          <p:cNvSpPr txBox="1"/>
          <p:nvPr/>
        </p:nvSpPr>
        <p:spPr>
          <a:xfrm>
            <a:off x="8408781" y="6233549"/>
            <a:ext cx="44114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12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D32DEA32-20A5-43D2-99B9-82CC143C2314}"/>
              </a:ext>
            </a:extLst>
          </p:cNvPr>
          <p:cNvSpPr txBox="1"/>
          <p:nvPr/>
        </p:nvSpPr>
        <p:spPr>
          <a:xfrm>
            <a:off x="8994706" y="6232473"/>
            <a:ext cx="44114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13</a:t>
            </a:r>
          </a:p>
        </p:txBody>
      </p:sp>
      <p:sp>
        <p:nvSpPr>
          <p:cNvPr id="202" name="Oval 19">
            <a:extLst>
              <a:ext uri="{FF2B5EF4-FFF2-40B4-BE49-F238E27FC236}">
                <a16:creationId xmlns:a16="http://schemas.microsoft.com/office/drawing/2014/main" id="{47A766AD-9E0B-4444-BDF4-D2E3574A2C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20936" y="5692940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e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D1B7E582-B482-47D2-8715-39471FFD4F8D}"/>
              </a:ext>
            </a:extLst>
          </p:cNvPr>
          <p:cNvSpPr txBox="1"/>
          <p:nvPr/>
        </p:nvSpPr>
        <p:spPr>
          <a:xfrm>
            <a:off x="9593787" y="6232780"/>
            <a:ext cx="44114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14</a:t>
            </a:r>
          </a:p>
        </p:txBody>
      </p:sp>
      <p:sp>
        <p:nvSpPr>
          <p:cNvPr id="204" name="Oval 19">
            <a:extLst>
              <a:ext uri="{FF2B5EF4-FFF2-40B4-BE49-F238E27FC236}">
                <a16:creationId xmlns:a16="http://schemas.microsoft.com/office/drawing/2014/main" id="{E93306F9-FB2F-4F2A-BF82-26C19FF285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20017" y="5693247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e</a:t>
            </a:r>
          </a:p>
        </p:txBody>
      </p:sp>
      <p:sp>
        <p:nvSpPr>
          <p:cNvPr id="205" name="Oval 19">
            <a:extLst>
              <a:ext uri="{FF2B5EF4-FFF2-40B4-BE49-F238E27FC236}">
                <a16:creationId xmlns:a16="http://schemas.microsoft.com/office/drawing/2014/main" id="{012F702C-01DC-424C-AA67-147A5722D3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14475" y="520451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f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C7DE324D-A77D-4069-9066-94D9F550FCC3}"/>
              </a:ext>
            </a:extLst>
          </p:cNvPr>
          <p:cNvSpPr txBox="1"/>
          <p:nvPr/>
        </p:nvSpPr>
        <p:spPr>
          <a:xfrm>
            <a:off x="10170523" y="6211624"/>
            <a:ext cx="44114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15</a:t>
            </a:r>
          </a:p>
        </p:txBody>
      </p:sp>
      <p:sp>
        <p:nvSpPr>
          <p:cNvPr id="207" name="Oval 19">
            <a:extLst>
              <a:ext uri="{FF2B5EF4-FFF2-40B4-BE49-F238E27FC236}">
                <a16:creationId xmlns:a16="http://schemas.microsoft.com/office/drawing/2014/main" id="{3356AE14-0282-40AC-A63D-8C66792F90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96753" y="567209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e</a:t>
            </a:r>
          </a:p>
        </p:txBody>
      </p:sp>
      <p:sp>
        <p:nvSpPr>
          <p:cNvPr id="208" name="Oval 19">
            <a:extLst>
              <a:ext uri="{FF2B5EF4-FFF2-40B4-BE49-F238E27FC236}">
                <a16:creationId xmlns:a16="http://schemas.microsoft.com/office/drawing/2014/main" id="{D5367D4F-3462-4B94-8EE2-B8DBAB3B4C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19405" y="3304197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f</a:t>
            </a: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FFBC50E3-469E-40A0-9FAC-185F399A880E}"/>
              </a:ext>
            </a:extLst>
          </p:cNvPr>
          <p:cNvSpPr txBox="1"/>
          <p:nvPr/>
        </p:nvSpPr>
        <p:spPr>
          <a:xfrm>
            <a:off x="10756448" y="6211624"/>
            <a:ext cx="44114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16</a:t>
            </a:r>
          </a:p>
        </p:txBody>
      </p:sp>
      <p:sp>
        <p:nvSpPr>
          <p:cNvPr id="210" name="Oval 19">
            <a:extLst>
              <a:ext uri="{FF2B5EF4-FFF2-40B4-BE49-F238E27FC236}">
                <a16:creationId xmlns:a16="http://schemas.microsoft.com/office/drawing/2014/main" id="{CA810C02-AC35-4620-9691-2C027CA113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08909" y="3288242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e</a:t>
            </a:r>
          </a:p>
        </p:txBody>
      </p:sp>
      <p:sp>
        <p:nvSpPr>
          <p:cNvPr id="211" name="Rectangle: Rounded Corners 210">
            <a:extLst>
              <a:ext uri="{FF2B5EF4-FFF2-40B4-BE49-F238E27FC236}">
                <a16:creationId xmlns:a16="http://schemas.microsoft.com/office/drawing/2014/main" id="{FA4FD707-471A-443B-BE44-E9607A799368}"/>
              </a:ext>
            </a:extLst>
          </p:cNvPr>
          <p:cNvSpPr/>
          <p:nvPr/>
        </p:nvSpPr>
        <p:spPr>
          <a:xfrm>
            <a:off x="3857748" y="1942542"/>
            <a:ext cx="8234916" cy="799176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12" name="Oval 19">
            <a:extLst>
              <a:ext uri="{FF2B5EF4-FFF2-40B4-BE49-F238E27FC236}">
                <a16:creationId xmlns:a16="http://schemas.microsoft.com/office/drawing/2014/main" id="{D213C36A-1D72-40C5-97E9-AC1BE8D36F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7158" y="212523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e</a:t>
            </a:r>
          </a:p>
        </p:txBody>
      </p:sp>
      <p:sp>
        <p:nvSpPr>
          <p:cNvPr id="213" name="Oval 19">
            <a:extLst>
              <a:ext uri="{FF2B5EF4-FFF2-40B4-BE49-F238E27FC236}">
                <a16:creationId xmlns:a16="http://schemas.microsoft.com/office/drawing/2014/main" id="{8B23D14E-C883-4C51-99F8-FC8C53020C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41" y="212523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f</a:t>
            </a:r>
          </a:p>
        </p:txBody>
      </p:sp>
      <p:sp>
        <p:nvSpPr>
          <p:cNvPr id="214" name="Oval 19">
            <a:extLst>
              <a:ext uri="{FF2B5EF4-FFF2-40B4-BE49-F238E27FC236}">
                <a16:creationId xmlns:a16="http://schemas.microsoft.com/office/drawing/2014/main" id="{7A786DE5-4E8E-4973-9D67-A0E2B0D117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60541" y="2139382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215" name="Oval 19">
            <a:extLst>
              <a:ext uri="{FF2B5EF4-FFF2-40B4-BE49-F238E27FC236}">
                <a16:creationId xmlns:a16="http://schemas.microsoft.com/office/drawing/2014/main" id="{BEDF8EAA-034D-46EA-A6C4-079F0A8017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53415" y="2139382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c</a:t>
            </a:r>
          </a:p>
        </p:txBody>
      </p:sp>
      <p:sp>
        <p:nvSpPr>
          <p:cNvPr id="218" name="Oval 19">
            <a:extLst>
              <a:ext uri="{FF2B5EF4-FFF2-40B4-BE49-F238E27FC236}">
                <a16:creationId xmlns:a16="http://schemas.microsoft.com/office/drawing/2014/main" id="{5E52B59C-5DF0-4F9B-8B45-C563A99312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46289" y="2149066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227" name="Oval 19">
            <a:extLst>
              <a:ext uri="{FF2B5EF4-FFF2-40B4-BE49-F238E27FC236}">
                <a16:creationId xmlns:a16="http://schemas.microsoft.com/office/drawing/2014/main" id="{218ABBF5-DDAF-4BDD-BBED-D6DC1B5F1C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19109" y="2139382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g</a:t>
            </a:r>
          </a:p>
        </p:txBody>
      </p:sp>
      <p:sp>
        <p:nvSpPr>
          <p:cNvPr id="229" name="Oval 19">
            <a:extLst>
              <a:ext uri="{FF2B5EF4-FFF2-40B4-BE49-F238E27FC236}">
                <a16:creationId xmlns:a16="http://schemas.microsoft.com/office/drawing/2014/main" id="{C6D01DE7-D8DA-4819-92F4-36FEBAF831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65500" y="2125662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h</a:t>
            </a:r>
          </a:p>
        </p:txBody>
      </p:sp>
      <p:sp>
        <p:nvSpPr>
          <p:cNvPr id="233" name="Oval 19">
            <a:extLst>
              <a:ext uri="{FF2B5EF4-FFF2-40B4-BE49-F238E27FC236}">
                <a16:creationId xmlns:a16="http://schemas.microsoft.com/office/drawing/2014/main" id="{1CB5BCAF-C957-4356-9826-EFF483A2F0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45166" y="212523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d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DB18119-1659-1745-A35A-387F761097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12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4454">
        <p:fade/>
      </p:transition>
    </mc:Choice>
    <mc:Fallback xmlns="">
      <p:transition spd="med" advTm="12445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3852" y="260648"/>
            <a:ext cx="9144001" cy="699864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CA" dirty="0"/>
              <a:t>DSF-based Algorithm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1964" y="2060848"/>
            <a:ext cx="7737920" cy="3200400"/>
          </a:xfr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CB1B2D5-6037-BF43-9854-05A4345790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666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2302">
        <p:fade/>
      </p:transition>
    </mc:Choice>
    <mc:Fallback xmlns="">
      <p:transition spd="med" advTm="2230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82" name="Rectangle 2"/>
          <p:cNvSpPr>
            <a:spLocks noGrp="1" noChangeArrowheads="1"/>
          </p:cNvSpPr>
          <p:nvPr>
            <p:ph type="title"/>
          </p:nvPr>
        </p:nvSpPr>
        <p:spPr>
          <a:xfrm>
            <a:off x="1053852" y="187326"/>
            <a:ext cx="8382000" cy="685800"/>
          </a:xfrm>
        </p:spPr>
        <p:txBody>
          <a:bodyPr/>
          <a:lstStyle/>
          <a:p>
            <a:pPr>
              <a:defRPr/>
            </a:pPr>
            <a:r>
              <a:rPr lang="en-US" dirty="0"/>
              <a:t>Source Removal Algorithm</a:t>
            </a:r>
          </a:p>
        </p:txBody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9836" y="1143000"/>
            <a:ext cx="10441160" cy="5238328"/>
          </a:xfrm>
        </p:spPr>
        <p:txBody>
          <a:bodyPr>
            <a:normAutofit/>
          </a:bodyPr>
          <a:lstStyle/>
          <a:p>
            <a:pPr marL="457200" indent="-457200">
              <a:buNone/>
              <a:defRPr/>
            </a:pPr>
            <a:r>
              <a:rPr lang="en-US" u="sng" dirty="0"/>
              <a:t>Source removal algorithm</a:t>
            </a:r>
          </a:p>
          <a:p>
            <a:pPr marL="577850" lvl="1" indent="-120650">
              <a:lnSpc>
                <a:spcPct val="110000"/>
              </a:lnSpc>
              <a:buNone/>
              <a:defRPr/>
            </a:pPr>
            <a:r>
              <a:rPr lang="en-US" sz="2400" dirty="0"/>
              <a:t> Repeatedly identify and remove a </a:t>
            </a:r>
            <a:r>
              <a:rPr lang="en-US" sz="2400" i="1" dirty="0"/>
              <a:t>source</a:t>
            </a:r>
            <a:r>
              <a:rPr lang="en-US" sz="2400" dirty="0"/>
              <a:t> (a vertex with no incoming edges) and all the edges out-going from it until either no vertex is left (problem is solved) or there is no source among remaining vertices (not a dag)</a:t>
            </a:r>
          </a:p>
          <a:p>
            <a:pPr marL="457200" indent="-457200">
              <a:buNone/>
              <a:defRPr/>
            </a:pPr>
            <a:r>
              <a:rPr lang="en-US" sz="2000" dirty="0"/>
              <a:t>Example:</a:t>
            </a:r>
            <a:endParaRPr lang="en-US" dirty="0"/>
          </a:p>
          <a:p>
            <a:pPr marL="577850" lvl="1" indent="-120650">
              <a:buNone/>
              <a:defRPr/>
            </a:pPr>
            <a:endParaRPr lang="en-US" dirty="0"/>
          </a:p>
          <a:p>
            <a:pPr marL="577850" lvl="1" indent="-120650">
              <a:buNone/>
              <a:defRPr/>
            </a:pPr>
            <a:endParaRPr lang="en-US" dirty="0"/>
          </a:p>
          <a:p>
            <a:pPr marL="577850" lvl="1" indent="-120650">
              <a:buNone/>
              <a:defRPr/>
            </a:pPr>
            <a:endParaRPr lang="en-US" dirty="0"/>
          </a:p>
          <a:p>
            <a:pPr marL="577850" lvl="1" indent="-120650">
              <a:buNone/>
              <a:defRPr/>
            </a:pPr>
            <a:endParaRPr lang="en-US" dirty="0"/>
          </a:p>
          <a:p>
            <a:pPr marL="457200" indent="-457200">
              <a:buNone/>
              <a:defRPr/>
            </a:pPr>
            <a:r>
              <a:rPr lang="en-US" sz="2000" dirty="0"/>
              <a:t>Efficiency: same as efficiency of the DFS-based algorithm</a:t>
            </a:r>
          </a:p>
        </p:txBody>
      </p:sp>
      <p:sp>
        <p:nvSpPr>
          <p:cNvPr id="26638" name="Text Box 14"/>
          <p:cNvSpPr txBox="1">
            <a:spLocks noChangeArrowheads="1"/>
          </p:cNvSpPr>
          <p:nvPr/>
        </p:nvSpPr>
        <p:spPr bwMode="auto">
          <a:xfrm>
            <a:off x="3027362" y="3505201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26651" name="Text Box 27"/>
          <p:cNvSpPr txBox="1">
            <a:spLocks noChangeArrowheads="1"/>
          </p:cNvSpPr>
          <p:nvPr/>
        </p:nvSpPr>
        <p:spPr bwMode="auto">
          <a:xfrm>
            <a:off x="6303962" y="3505201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33" name="Oval 19">
            <a:extLst>
              <a:ext uri="{FF2B5EF4-FFF2-40B4-BE49-F238E27FC236}">
                <a16:creationId xmlns:a16="http://schemas.microsoft.com/office/drawing/2014/main" id="{E608E511-BD26-4DA1-AE9A-08645FB158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07194" y="3974264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34" name="Oval 19">
            <a:extLst>
              <a:ext uri="{FF2B5EF4-FFF2-40B4-BE49-F238E27FC236}">
                <a16:creationId xmlns:a16="http://schemas.microsoft.com/office/drawing/2014/main" id="{88DE7770-268D-47B6-B292-43A68BA53C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07193" y="4679780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c</a:t>
            </a:r>
          </a:p>
        </p:txBody>
      </p:sp>
      <p:sp>
        <p:nvSpPr>
          <p:cNvPr id="35" name="Oval 19">
            <a:extLst>
              <a:ext uri="{FF2B5EF4-FFF2-40B4-BE49-F238E27FC236}">
                <a16:creationId xmlns:a16="http://schemas.microsoft.com/office/drawing/2014/main" id="{7ADB7888-059F-470F-8EF1-E1EEC32F17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6194" y="3974264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36" name="Oval 19">
            <a:extLst>
              <a:ext uri="{FF2B5EF4-FFF2-40B4-BE49-F238E27FC236}">
                <a16:creationId xmlns:a16="http://schemas.microsoft.com/office/drawing/2014/main" id="{1CEDD338-DC51-4FED-BE42-2767BB8B3C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5524" y="4723556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d</a:t>
            </a:r>
          </a:p>
        </p:txBody>
      </p:sp>
      <p:sp>
        <p:nvSpPr>
          <p:cNvPr id="37" name="Oval 19">
            <a:extLst>
              <a:ext uri="{FF2B5EF4-FFF2-40B4-BE49-F238E27FC236}">
                <a16:creationId xmlns:a16="http://schemas.microsoft.com/office/drawing/2014/main" id="{24DBD87A-5307-4211-ADF3-071ABAF17D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9977" y="4711529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g</a:t>
            </a:r>
          </a:p>
        </p:txBody>
      </p:sp>
      <p:sp>
        <p:nvSpPr>
          <p:cNvPr id="38" name="Oval 19">
            <a:extLst>
              <a:ext uri="{FF2B5EF4-FFF2-40B4-BE49-F238E27FC236}">
                <a16:creationId xmlns:a16="http://schemas.microsoft.com/office/drawing/2014/main" id="{D55271EE-9F1B-487D-8FC1-D2D32AF53F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2565" y="3975938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e</a:t>
            </a:r>
          </a:p>
        </p:txBody>
      </p:sp>
      <p:sp>
        <p:nvSpPr>
          <p:cNvPr id="39" name="Oval 19">
            <a:extLst>
              <a:ext uri="{FF2B5EF4-FFF2-40B4-BE49-F238E27FC236}">
                <a16:creationId xmlns:a16="http://schemas.microsoft.com/office/drawing/2014/main" id="{813FADB3-2E5D-4817-9CD4-1393FB19E7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58308" y="4699456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h</a:t>
            </a:r>
          </a:p>
        </p:txBody>
      </p:sp>
      <p:sp>
        <p:nvSpPr>
          <p:cNvPr id="40" name="Oval 19">
            <a:extLst>
              <a:ext uri="{FF2B5EF4-FFF2-40B4-BE49-F238E27FC236}">
                <a16:creationId xmlns:a16="http://schemas.microsoft.com/office/drawing/2014/main" id="{9F703E07-EF88-4ACD-9054-44ECEA880F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58308" y="3974264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f</a:t>
            </a:r>
          </a:p>
        </p:txBody>
      </p:sp>
      <p:sp>
        <p:nvSpPr>
          <p:cNvPr id="41" name="Line 10">
            <a:extLst>
              <a:ext uri="{FF2B5EF4-FFF2-40B4-BE49-F238E27FC236}">
                <a16:creationId xmlns:a16="http://schemas.microsoft.com/office/drawing/2014/main" id="{4B08AB6C-B2AE-47FB-A9DE-E91A07FC2C9A}"/>
              </a:ext>
            </a:extLst>
          </p:cNvPr>
          <p:cNvSpPr>
            <a:spLocks noChangeShapeType="1"/>
          </p:cNvSpPr>
          <p:nvPr/>
        </p:nvSpPr>
        <p:spPr bwMode="auto">
          <a:xfrm>
            <a:off x="2495879" y="4200144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Line 10">
            <a:extLst>
              <a:ext uri="{FF2B5EF4-FFF2-40B4-BE49-F238E27FC236}">
                <a16:creationId xmlns:a16="http://schemas.microsoft.com/office/drawing/2014/main" id="{655EB9B6-C419-4FE6-8BCA-FC8F14CAC7A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51249" y="4200144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Line 12">
            <a:extLst>
              <a:ext uri="{FF2B5EF4-FFF2-40B4-BE49-F238E27FC236}">
                <a16:creationId xmlns:a16="http://schemas.microsoft.com/office/drawing/2014/main" id="{94FA88A2-2DAD-4773-9B73-337C4F65BA5A}"/>
              </a:ext>
            </a:extLst>
          </p:cNvPr>
          <p:cNvSpPr>
            <a:spLocks noChangeShapeType="1"/>
          </p:cNvSpPr>
          <p:nvPr/>
        </p:nvSpPr>
        <p:spPr bwMode="auto">
          <a:xfrm>
            <a:off x="2436813" y="4299980"/>
            <a:ext cx="717777" cy="525954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Line 10">
            <a:extLst>
              <a:ext uri="{FF2B5EF4-FFF2-40B4-BE49-F238E27FC236}">
                <a16:creationId xmlns:a16="http://schemas.microsoft.com/office/drawing/2014/main" id="{12F77FF4-97C4-426B-9939-5A5665A9DF6F}"/>
              </a:ext>
            </a:extLst>
          </p:cNvPr>
          <p:cNvSpPr>
            <a:spLocks noChangeShapeType="1"/>
          </p:cNvSpPr>
          <p:nvPr/>
        </p:nvSpPr>
        <p:spPr bwMode="auto">
          <a:xfrm>
            <a:off x="2495879" y="4926304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Line 10">
            <a:extLst>
              <a:ext uri="{FF2B5EF4-FFF2-40B4-BE49-F238E27FC236}">
                <a16:creationId xmlns:a16="http://schemas.microsoft.com/office/drawing/2014/main" id="{3E392E53-E07C-4420-8417-4D458FE4154E}"/>
              </a:ext>
            </a:extLst>
          </p:cNvPr>
          <p:cNvSpPr>
            <a:spLocks noChangeShapeType="1"/>
          </p:cNvSpPr>
          <p:nvPr/>
        </p:nvSpPr>
        <p:spPr bwMode="auto">
          <a:xfrm>
            <a:off x="4547993" y="4938804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6" name="Line 12">
            <a:extLst>
              <a:ext uri="{FF2B5EF4-FFF2-40B4-BE49-F238E27FC236}">
                <a16:creationId xmlns:a16="http://schemas.microsoft.com/office/drawing/2014/main" id="{CBD42211-EDF1-4823-A3BB-31A72613EBC4}"/>
              </a:ext>
            </a:extLst>
          </p:cNvPr>
          <p:cNvSpPr>
            <a:spLocks noChangeShapeType="1"/>
          </p:cNvSpPr>
          <p:nvPr/>
        </p:nvSpPr>
        <p:spPr bwMode="auto">
          <a:xfrm>
            <a:off x="3484210" y="4324943"/>
            <a:ext cx="725790" cy="525955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7" name="Line 9">
            <a:extLst>
              <a:ext uri="{FF2B5EF4-FFF2-40B4-BE49-F238E27FC236}">
                <a16:creationId xmlns:a16="http://schemas.microsoft.com/office/drawing/2014/main" id="{A615E1AF-E04F-4ABA-BE97-0EE61926D950}"/>
              </a:ext>
            </a:extLst>
          </p:cNvPr>
          <p:cNvSpPr>
            <a:spLocks noChangeShapeType="1"/>
          </p:cNvSpPr>
          <p:nvPr/>
        </p:nvSpPr>
        <p:spPr bwMode="auto">
          <a:xfrm>
            <a:off x="2317344" y="4344834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8" name="Line 9">
            <a:extLst>
              <a:ext uri="{FF2B5EF4-FFF2-40B4-BE49-F238E27FC236}">
                <a16:creationId xmlns:a16="http://schemas.microsoft.com/office/drawing/2014/main" id="{82B08C25-9803-4B8D-A162-93D7D5D70CF2}"/>
              </a:ext>
            </a:extLst>
          </p:cNvPr>
          <p:cNvSpPr>
            <a:spLocks noChangeShapeType="1"/>
          </p:cNvSpPr>
          <p:nvPr/>
        </p:nvSpPr>
        <p:spPr bwMode="auto">
          <a:xfrm>
            <a:off x="3289866" y="4381434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" name="Line 9">
            <a:extLst>
              <a:ext uri="{FF2B5EF4-FFF2-40B4-BE49-F238E27FC236}">
                <a16:creationId xmlns:a16="http://schemas.microsoft.com/office/drawing/2014/main" id="{05AD73C0-6BA4-4DEE-B05F-3EC0BDF038EF}"/>
              </a:ext>
            </a:extLst>
          </p:cNvPr>
          <p:cNvSpPr>
            <a:spLocks noChangeShapeType="1"/>
          </p:cNvSpPr>
          <p:nvPr/>
        </p:nvSpPr>
        <p:spPr bwMode="auto">
          <a:xfrm>
            <a:off x="4364319" y="4368934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" name="Line 9">
            <a:extLst>
              <a:ext uri="{FF2B5EF4-FFF2-40B4-BE49-F238E27FC236}">
                <a16:creationId xmlns:a16="http://schemas.microsoft.com/office/drawing/2014/main" id="{70C5EF77-E34F-4912-996C-EC17A3C9467B}"/>
              </a:ext>
            </a:extLst>
          </p:cNvPr>
          <p:cNvSpPr>
            <a:spLocks noChangeShapeType="1"/>
          </p:cNvSpPr>
          <p:nvPr/>
        </p:nvSpPr>
        <p:spPr bwMode="auto">
          <a:xfrm>
            <a:off x="5352650" y="4372074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4B722C6-BA4E-8F4B-9EE2-ACE283D8D8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2523">
        <p:fade/>
      </p:transition>
    </mc:Choice>
    <mc:Fallback xmlns="">
      <p:transition spd="med" advTm="6252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82" name="Rectangle 2"/>
          <p:cNvSpPr>
            <a:spLocks noGrp="1" noChangeArrowheads="1"/>
          </p:cNvSpPr>
          <p:nvPr>
            <p:ph type="title"/>
          </p:nvPr>
        </p:nvSpPr>
        <p:spPr>
          <a:xfrm>
            <a:off x="1053852" y="187326"/>
            <a:ext cx="8382000" cy="685800"/>
          </a:xfrm>
        </p:spPr>
        <p:txBody>
          <a:bodyPr/>
          <a:lstStyle/>
          <a:p>
            <a:pPr>
              <a:defRPr/>
            </a:pPr>
            <a:r>
              <a:rPr lang="en-US" dirty="0"/>
              <a:t>Source Removal Algorithm</a:t>
            </a:r>
          </a:p>
        </p:txBody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73832" y="950913"/>
            <a:ext cx="10441160" cy="5486400"/>
          </a:xfrm>
        </p:spPr>
        <p:txBody>
          <a:bodyPr>
            <a:normAutofit/>
          </a:bodyPr>
          <a:lstStyle/>
          <a:p>
            <a:pPr marL="577850" lvl="1" indent="-120650">
              <a:buNone/>
              <a:defRPr/>
            </a:pPr>
            <a:endParaRPr lang="en-US" dirty="0"/>
          </a:p>
          <a:p>
            <a:pPr marL="577850" lvl="1" indent="-120650">
              <a:buNone/>
              <a:defRPr/>
            </a:pPr>
            <a:endParaRPr lang="en-US" dirty="0"/>
          </a:p>
          <a:p>
            <a:pPr marL="577850" lvl="1" indent="-120650">
              <a:buNone/>
              <a:defRPr/>
            </a:pPr>
            <a:endParaRPr lang="en-US" dirty="0"/>
          </a:p>
          <a:p>
            <a:pPr marL="577850" lvl="1" indent="-120650">
              <a:buNone/>
              <a:defRPr/>
            </a:pPr>
            <a:endParaRPr lang="en-US" dirty="0"/>
          </a:p>
          <a:p>
            <a:pPr marL="577850" lvl="1" indent="-120650">
              <a:buNone/>
              <a:defRPr/>
            </a:pPr>
            <a:endParaRPr lang="en-US" dirty="0"/>
          </a:p>
          <a:p>
            <a:pPr marL="457200" indent="-457200">
              <a:buNone/>
              <a:defRPr/>
            </a:pPr>
            <a:endParaRPr lang="en-US" sz="2000" dirty="0"/>
          </a:p>
        </p:txBody>
      </p:sp>
      <p:sp>
        <p:nvSpPr>
          <p:cNvPr id="26651" name="Text Box 27"/>
          <p:cNvSpPr txBox="1">
            <a:spLocks noChangeArrowheads="1"/>
          </p:cNvSpPr>
          <p:nvPr/>
        </p:nvSpPr>
        <p:spPr bwMode="auto">
          <a:xfrm>
            <a:off x="5461004" y="3507830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26652" name="Text Box 28"/>
          <p:cNvSpPr txBox="1">
            <a:spLocks noChangeArrowheads="1"/>
          </p:cNvSpPr>
          <p:nvPr/>
        </p:nvSpPr>
        <p:spPr bwMode="auto">
          <a:xfrm>
            <a:off x="5461004" y="5260430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26653" name="Text Box 29"/>
          <p:cNvSpPr txBox="1">
            <a:spLocks noChangeArrowheads="1"/>
          </p:cNvSpPr>
          <p:nvPr/>
        </p:nvSpPr>
        <p:spPr bwMode="auto">
          <a:xfrm>
            <a:off x="5232404" y="4117430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26654" name="Text Box 30"/>
          <p:cNvSpPr txBox="1">
            <a:spLocks noChangeArrowheads="1"/>
          </p:cNvSpPr>
          <p:nvPr/>
        </p:nvSpPr>
        <p:spPr bwMode="auto">
          <a:xfrm>
            <a:off x="5689604" y="4117430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26655" name="Text Box 31"/>
          <p:cNvSpPr txBox="1">
            <a:spLocks noChangeArrowheads="1"/>
          </p:cNvSpPr>
          <p:nvPr/>
        </p:nvSpPr>
        <p:spPr bwMode="auto">
          <a:xfrm>
            <a:off x="6451604" y="4346030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75" name="Oval 19">
            <a:extLst>
              <a:ext uri="{FF2B5EF4-FFF2-40B4-BE49-F238E27FC236}">
                <a16:creationId xmlns:a16="http://schemas.microsoft.com/office/drawing/2014/main" id="{B31EFFF8-5C2B-4575-8DEF-41F6644761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040" y="121456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76" name="Oval 19">
            <a:extLst>
              <a:ext uri="{FF2B5EF4-FFF2-40B4-BE49-F238E27FC236}">
                <a16:creationId xmlns:a16="http://schemas.microsoft.com/office/drawing/2014/main" id="{BF725998-9E34-4ED9-A8CF-D476B4550A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039" y="1920077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c</a:t>
            </a:r>
          </a:p>
        </p:txBody>
      </p:sp>
      <p:sp>
        <p:nvSpPr>
          <p:cNvPr id="77" name="Oval 19">
            <a:extLst>
              <a:ext uri="{FF2B5EF4-FFF2-40B4-BE49-F238E27FC236}">
                <a16:creationId xmlns:a16="http://schemas.microsoft.com/office/drawing/2014/main" id="{9896FDD9-0934-4929-9ED7-E6F5C61DD5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0040" y="121456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78" name="Oval 19">
            <a:extLst>
              <a:ext uri="{FF2B5EF4-FFF2-40B4-BE49-F238E27FC236}">
                <a16:creationId xmlns:a16="http://schemas.microsoft.com/office/drawing/2014/main" id="{3CC07146-1288-449F-AD1D-91DCF20402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9370" y="1963853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d</a:t>
            </a:r>
          </a:p>
        </p:txBody>
      </p:sp>
      <p:sp>
        <p:nvSpPr>
          <p:cNvPr id="79" name="Oval 19">
            <a:extLst>
              <a:ext uri="{FF2B5EF4-FFF2-40B4-BE49-F238E27FC236}">
                <a16:creationId xmlns:a16="http://schemas.microsoft.com/office/drawing/2014/main" id="{E97AF4F3-8EFF-4FA4-8585-26DDA0BF36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3823" y="1951826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g</a:t>
            </a:r>
          </a:p>
        </p:txBody>
      </p:sp>
      <p:sp>
        <p:nvSpPr>
          <p:cNvPr id="80" name="Oval 19">
            <a:extLst>
              <a:ext uri="{FF2B5EF4-FFF2-40B4-BE49-F238E27FC236}">
                <a16:creationId xmlns:a16="http://schemas.microsoft.com/office/drawing/2014/main" id="{23EC3732-6D0E-4AB0-9C24-60FF958313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6411" y="1216235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e</a:t>
            </a:r>
          </a:p>
        </p:txBody>
      </p:sp>
      <p:sp>
        <p:nvSpPr>
          <p:cNvPr id="81" name="Oval 19">
            <a:extLst>
              <a:ext uri="{FF2B5EF4-FFF2-40B4-BE49-F238E27FC236}">
                <a16:creationId xmlns:a16="http://schemas.microsoft.com/office/drawing/2014/main" id="{1CA206ED-CBA8-4BCD-8C80-87DB1FDDEF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2154" y="1939753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h</a:t>
            </a:r>
          </a:p>
        </p:txBody>
      </p:sp>
      <p:sp>
        <p:nvSpPr>
          <p:cNvPr id="82" name="Oval 19">
            <a:extLst>
              <a:ext uri="{FF2B5EF4-FFF2-40B4-BE49-F238E27FC236}">
                <a16:creationId xmlns:a16="http://schemas.microsoft.com/office/drawing/2014/main" id="{AB06A4BB-82A6-412C-919E-F3B4A5FF0F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2154" y="121456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f</a:t>
            </a:r>
          </a:p>
        </p:txBody>
      </p:sp>
      <p:sp>
        <p:nvSpPr>
          <p:cNvPr id="83" name="Line 10">
            <a:extLst>
              <a:ext uri="{FF2B5EF4-FFF2-40B4-BE49-F238E27FC236}">
                <a16:creationId xmlns:a16="http://schemas.microsoft.com/office/drawing/2014/main" id="{03AE90D5-08D0-46C2-A29A-9D19EEFC778E}"/>
              </a:ext>
            </a:extLst>
          </p:cNvPr>
          <p:cNvSpPr>
            <a:spLocks noChangeShapeType="1"/>
          </p:cNvSpPr>
          <p:nvPr/>
        </p:nvSpPr>
        <p:spPr bwMode="auto">
          <a:xfrm>
            <a:off x="889725" y="1440441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Line 10">
            <a:extLst>
              <a:ext uri="{FF2B5EF4-FFF2-40B4-BE49-F238E27FC236}">
                <a16:creationId xmlns:a16="http://schemas.microsoft.com/office/drawing/2014/main" id="{4B722586-41A5-4E0D-9FB9-D68631D49A30}"/>
              </a:ext>
            </a:extLst>
          </p:cNvPr>
          <p:cNvSpPr>
            <a:spLocks noChangeShapeType="1"/>
          </p:cNvSpPr>
          <p:nvPr/>
        </p:nvSpPr>
        <p:spPr bwMode="auto">
          <a:xfrm>
            <a:off x="2945095" y="1440441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" name="Line 12">
            <a:extLst>
              <a:ext uri="{FF2B5EF4-FFF2-40B4-BE49-F238E27FC236}">
                <a16:creationId xmlns:a16="http://schemas.microsoft.com/office/drawing/2014/main" id="{94DA26F9-A9F7-43CA-9A80-5C1AE6BAA0B5}"/>
              </a:ext>
            </a:extLst>
          </p:cNvPr>
          <p:cNvSpPr>
            <a:spLocks noChangeShapeType="1"/>
          </p:cNvSpPr>
          <p:nvPr/>
        </p:nvSpPr>
        <p:spPr bwMode="auto">
          <a:xfrm>
            <a:off x="830659" y="1540277"/>
            <a:ext cx="717777" cy="525954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" name="Line 10">
            <a:extLst>
              <a:ext uri="{FF2B5EF4-FFF2-40B4-BE49-F238E27FC236}">
                <a16:creationId xmlns:a16="http://schemas.microsoft.com/office/drawing/2014/main" id="{A585A62A-7C61-4342-9456-76EF0975E30B}"/>
              </a:ext>
            </a:extLst>
          </p:cNvPr>
          <p:cNvSpPr>
            <a:spLocks noChangeShapeType="1"/>
          </p:cNvSpPr>
          <p:nvPr/>
        </p:nvSpPr>
        <p:spPr bwMode="auto">
          <a:xfrm>
            <a:off x="889725" y="2166601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Line 10">
            <a:extLst>
              <a:ext uri="{FF2B5EF4-FFF2-40B4-BE49-F238E27FC236}">
                <a16:creationId xmlns:a16="http://schemas.microsoft.com/office/drawing/2014/main" id="{E3A8E759-9B26-4BD6-92AA-5B30758BE139}"/>
              </a:ext>
            </a:extLst>
          </p:cNvPr>
          <p:cNvSpPr>
            <a:spLocks noChangeShapeType="1"/>
          </p:cNvSpPr>
          <p:nvPr/>
        </p:nvSpPr>
        <p:spPr bwMode="auto">
          <a:xfrm>
            <a:off x="2941839" y="2179101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Line 12">
            <a:extLst>
              <a:ext uri="{FF2B5EF4-FFF2-40B4-BE49-F238E27FC236}">
                <a16:creationId xmlns:a16="http://schemas.microsoft.com/office/drawing/2014/main" id="{DB8403CA-4C75-4AF6-AB68-57D915F8D76B}"/>
              </a:ext>
            </a:extLst>
          </p:cNvPr>
          <p:cNvSpPr>
            <a:spLocks noChangeShapeType="1"/>
          </p:cNvSpPr>
          <p:nvPr/>
        </p:nvSpPr>
        <p:spPr bwMode="auto">
          <a:xfrm>
            <a:off x="1878056" y="1565240"/>
            <a:ext cx="725790" cy="525955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Line 9">
            <a:extLst>
              <a:ext uri="{FF2B5EF4-FFF2-40B4-BE49-F238E27FC236}">
                <a16:creationId xmlns:a16="http://schemas.microsoft.com/office/drawing/2014/main" id="{AF5CB811-47EC-4A40-978F-E2AA3AF32DB7}"/>
              </a:ext>
            </a:extLst>
          </p:cNvPr>
          <p:cNvSpPr>
            <a:spLocks noChangeShapeType="1"/>
          </p:cNvSpPr>
          <p:nvPr/>
        </p:nvSpPr>
        <p:spPr bwMode="auto">
          <a:xfrm>
            <a:off x="711190" y="1585131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Line 9">
            <a:extLst>
              <a:ext uri="{FF2B5EF4-FFF2-40B4-BE49-F238E27FC236}">
                <a16:creationId xmlns:a16="http://schemas.microsoft.com/office/drawing/2014/main" id="{ED109ED5-9F1B-4DEC-9239-F6361F2726B6}"/>
              </a:ext>
            </a:extLst>
          </p:cNvPr>
          <p:cNvSpPr>
            <a:spLocks noChangeShapeType="1"/>
          </p:cNvSpPr>
          <p:nvPr/>
        </p:nvSpPr>
        <p:spPr bwMode="auto">
          <a:xfrm>
            <a:off x="1683712" y="1621731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Line 9">
            <a:extLst>
              <a:ext uri="{FF2B5EF4-FFF2-40B4-BE49-F238E27FC236}">
                <a16:creationId xmlns:a16="http://schemas.microsoft.com/office/drawing/2014/main" id="{61127A06-5ADF-41B0-9505-CADA93EE5B73}"/>
              </a:ext>
            </a:extLst>
          </p:cNvPr>
          <p:cNvSpPr>
            <a:spLocks noChangeShapeType="1"/>
          </p:cNvSpPr>
          <p:nvPr/>
        </p:nvSpPr>
        <p:spPr bwMode="auto">
          <a:xfrm>
            <a:off x="2758165" y="1609231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Line 9">
            <a:extLst>
              <a:ext uri="{FF2B5EF4-FFF2-40B4-BE49-F238E27FC236}">
                <a16:creationId xmlns:a16="http://schemas.microsoft.com/office/drawing/2014/main" id="{5A22EC33-E387-4222-97F5-8EFCAB7DD874}"/>
              </a:ext>
            </a:extLst>
          </p:cNvPr>
          <p:cNvSpPr>
            <a:spLocks noChangeShapeType="1"/>
          </p:cNvSpPr>
          <p:nvPr/>
        </p:nvSpPr>
        <p:spPr bwMode="auto">
          <a:xfrm>
            <a:off x="3746496" y="1612371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9" name="Oval 19">
            <a:extLst>
              <a:ext uri="{FF2B5EF4-FFF2-40B4-BE49-F238E27FC236}">
                <a16:creationId xmlns:a16="http://schemas.microsoft.com/office/drawing/2014/main" id="{F582338B-71E9-4BA0-B201-916D46A76A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929" y="4375120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220" name="Oval 19">
            <a:extLst>
              <a:ext uri="{FF2B5EF4-FFF2-40B4-BE49-F238E27FC236}">
                <a16:creationId xmlns:a16="http://schemas.microsoft.com/office/drawing/2014/main" id="{5E3854A1-D255-426F-90F5-47DEC14A41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039" y="3840457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c</a:t>
            </a:r>
          </a:p>
        </p:txBody>
      </p:sp>
      <p:sp>
        <p:nvSpPr>
          <p:cNvPr id="221" name="Oval 19">
            <a:extLst>
              <a:ext uri="{FF2B5EF4-FFF2-40B4-BE49-F238E27FC236}">
                <a16:creationId xmlns:a16="http://schemas.microsoft.com/office/drawing/2014/main" id="{A56CA42E-0430-4B50-AB67-B792464849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0040" y="313494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222" name="Oval 19">
            <a:extLst>
              <a:ext uri="{FF2B5EF4-FFF2-40B4-BE49-F238E27FC236}">
                <a16:creationId xmlns:a16="http://schemas.microsoft.com/office/drawing/2014/main" id="{99BC60E4-0941-4884-84E9-49B2A9903C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9370" y="3884233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d</a:t>
            </a:r>
          </a:p>
        </p:txBody>
      </p:sp>
      <p:sp>
        <p:nvSpPr>
          <p:cNvPr id="223" name="Oval 19">
            <a:extLst>
              <a:ext uri="{FF2B5EF4-FFF2-40B4-BE49-F238E27FC236}">
                <a16:creationId xmlns:a16="http://schemas.microsoft.com/office/drawing/2014/main" id="{24C39156-AB68-45C6-9364-D9D3DD7F0B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3823" y="3872206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g</a:t>
            </a:r>
          </a:p>
        </p:txBody>
      </p:sp>
      <p:sp>
        <p:nvSpPr>
          <p:cNvPr id="224" name="Oval 19">
            <a:extLst>
              <a:ext uri="{FF2B5EF4-FFF2-40B4-BE49-F238E27FC236}">
                <a16:creationId xmlns:a16="http://schemas.microsoft.com/office/drawing/2014/main" id="{4E7CD0AF-0717-42DA-B053-58C33AD611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6411" y="3136615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e</a:t>
            </a:r>
          </a:p>
        </p:txBody>
      </p:sp>
      <p:sp>
        <p:nvSpPr>
          <p:cNvPr id="225" name="Oval 19">
            <a:extLst>
              <a:ext uri="{FF2B5EF4-FFF2-40B4-BE49-F238E27FC236}">
                <a16:creationId xmlns:a16="http://schemas.microsoft.com/office/drawing/2014/main" id="{A96609B2-13D7-4DEF-8ACE-D79D7E37EA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2154" y="3860133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h</a:t>
            </a:r>
          </a:p>
        </p:txBody>
      </p:sp>
      <p:sp>
        <p:nvSpPr>
          <p:cNvPr id="226" name="Oval 19">
            <a:extLst>
              <a:ext uri="{FF2B5EF4-FFF2-40B4-BE49-F238E27FC236}">
                <a16:creationId xmlns:a16="http://schemas.microsoft.com/office/drawing/2014/main" id="{C5553A83-7148-4159-8678-E356ACCDA2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2154" y="313494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f</a:t>
            </a:r>
          </a:p>
        </p:txBody>
      </p:sp>
      <p:sp>
        <p:nvSpPr>
          <p:cNvPr id="228" name="Line 10">
            <a:extLst>
              <a:ext uri="{FF2B5EF4-FFF2-40B4-BE49-F238E27FC236}">
                <a16:creationId xmlns:a16="http://schemas.microsoft.com/office/drawing/2014/main" id="{C2A8219D-91A7-42CA-9568-BF2E94386080}"/>
              </a:ext>
            </a:extLst>
          </p:cNvPr>
          <p:cNvSpPr>
            <a:spLocks noChangeShapeType="1"/>
          </p:cNvSpPr>
          <p:nvPr/>
        </p:nvSpPr>
        <p:spPr bwMode="auto">
          <a:xfrm>
            <a:off x="2945095" y="3360821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0" name="Line 10">
            <a:extLst>
              <a:ext uri="{FF2B5EF4-FFF2-40B4-BE49-F238E27FC236}">
                <a16:creationId xmlns:a16="http://schemas.microsoft.com/office/drawing/2014/main" id="{4D99BBE2-AD9D-4D5B-BFE2-5AC44C42BF93}"/>
              </a:ext>
            </a:extLst>
          </p:cNvPr>
          <p:cNvSpPr>
            <a:spLocks noChangeShapeType="1"/>
          </p:cNvSpPr>
          <p:nvPr/>
        </p:nvSpPr>
        <p:spPr bwMode="auto">
          <a:xfrm>
            <a:off x="889725" y="4086981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1" name="Line 10">
            <a:extLst>
              <a:ext uri="{FF2B5EF4-FFF2-40B4-BE49-F238E27FC236}">
                <a16:creationId xmlns:a16="http://schemas.microsoft.com/office/drawing/2014/main" id="{125BF963-FEB0-4DC0-8C2C-B59E42E4BF8F}"/>
              </a:ext>
            </a:extLst>
          </p:cNvPr>
          <p:cNvSpPr>
            <a:spLocks noChangeShapeType="1"/>
          </p:cNvSpPr>
          <p:nvPr/>
        </p:nvSpPr>
        <p:spPr bwMode="auto">
          <a:xfrm>
            <a:off x="2941839" y="4099481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2" name="Line 12">
            <a:extLst>
              <a:ext uri="{FF2B5EF4-FFF2-40B4-BE49-F238E27FC236}">
                <a16:creationId xmlns:a16="http://schemas.microsoft.com/office/drawing/2014/main" id="{657A9EE8-652F-49CE-8AB3-597A85E1E052}"/>
              </a:ext>
            </a:extLst>
          </p:cNvPr>
          <p:cNvSpPr>
            <a:spLocks noChangeShapeType="1"/>
          </p:cNvSpPr>
          <p:nvPr/>
        </p:nvSpPr>
        <p:spPr bwMode="auto">
          <a:xfrm>
            <a:off x="1878056" y="3485620"/>
            <a:ext cx="725790" cy="525955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4" name="Line 9">
            <a:extLst>
              <a:ext uri="{FF2B5EF4-FFF2-40B4-BE49-F238E27FC236}">
                <a16:creationId xmlns:a16="http://schemas.microsoft.com/office/drawing/2014/main" id="{388E328B-E958-4B8B-96FB-6A81BEDBA271}"/>
              </a:ext>
            </a:extLst>
          </p:cNvPr>
          <p:cNvSpPr>
            <a:spLocks noChangeShapeType="1"/>
          </p:cNvSpPr>
          <p:nvPr/>
        </p:nvSpPr>
        <p:spPr bwMode="auto">
          <a:xfrm>
            <a:off x="1683712" y="3542111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" name="Line 9">
            <a:extLst>
              <a:ext uri="{FF2B5EF4-FFF2-40B4-BE49-F238E27FC236}">
                <a16:creationId xmlns:a16="http://schemas.microsoft.com/office/drawing/2014/main" id="{24A3FE20-664D-4DDB-849D-CE8EE6AF5CEA}"/>
              </a:ext>
            </a:extLst>
          </p:cNvPr>
          <p:cNvSpPr>
            <a:spLocks noChangeShapeType="1"/>
          </p:cNvSpPr>
          <p:nvPr/>
        </p:nvSpPr>
        <p:spPr bwMode="auto">
          <a:xfrm>
            <a:off x="2758165" y="3529611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" name="Line 9">
            <a:extLst>
              <a:ext uri="{FF2B5EF4-FFF2-40B4-BE49-F238E27FC236}">
                <a16:creationId xmlns:a16="http://schemas.microsoft.com/office/drawing/2014/main" id="{DC635462-712B-470D-840C-43A02BA8025E}"/>
              </a:ext>
            </a:extLst>
          </p:cNvPr>
          <p:cNvSpPr>
            <a:spLocks noChangeShapeType="1"/>
          </p:cNvSpPr>
          <p:nvPr/>
        </p:nvSpPr>
        <p:spPr bwMode="auto">
          <a:xfrm>
            <a:off x="3746496" y="3532751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7" name="Oval 19">
            <a:extLst>
              <a:ext uri="{FF2B5EF4-FFF2-40B4-BE49-F238E27FC236}">
                <a16:creationId xmlns:a16="http://schemas.microsoft.com/office/drawing/2014/main" id="{6F59D7DC-C6A2-4396-AFF5-494D4E7446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119" y="6257567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238" name="Oval 19">
            <a:extLst>
              <a:ext uri="{FF2B5EF4-FFF2-40B4-BE49-F238E27FC236}">
                <a16:creationId xmlns:a16="http://schemas.microsoft.com/office/drawing/2014/main" id="{6B840B5D-823A-481C-8C49-CFE4187FAE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039" y="5684663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c</a:t>
            </a:r>
          </a:p>
        </p:txBody>
      </p:sp>
      <p:sp>
        <p:nvSpPr>
          <p:cNvPr id="239" name="Oval 19">
            <a:extLst>
              <a:ext uri="{FF2B5EF4-FFF2-40B4-BE49-F238E27FC236}">
                <a16:creationId xmlns:a16="http://schemas.microsoft.com/office/drawing/2014/main" id="{897CFF73-1FB6-4B6D-9181-AA9B0A838B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5072" y="6264369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240" name="Oval 19">
            <a:extLst>
              <a:ext uri="{FF2B5EF4-FFF2-40B4-BE49-F238E27FC236}">
                <a16:creationId xmlns:a16="http://schemas.microsoft.com/office/drawing/2014/main" id="{B9952478-3E05-4780-B492-BF0EB9210E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9370" y="5728439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d</a:t>
            </a:r>
          </a:p>
        </p:txBody>
      </p:sp>
      <p:sp>
        <p:nvSpPr>
          <p:cNvPr id="241" name="Oval 19">
            <a:extLst>
              <a:ext uri="{FF2B5EF4-FFF2-40B4-BE49-F238E27FC236}">
                <a16:creationId xmlns:a16="http://schemas.microsoft.com/office/drawing/2014/main" id="{920BEF65-157C-4521-A44E-6A004F54E2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3823" y="5716412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g</a:t>
            </a:r>
          </a:p>
        </p:txBody>
      </p:sp>
      <p:sp>
        <p:nvSpPr>
          <p:cNvPr id="242" name="Oval 19">
            <a:extLst>
              <a:ext uri="{FF2B5EF4-FFF2-40B4-BE49-F238E27FC236}">
                <a16:creationId xmlns:a16="http://schemas.microsoft.com/office/drawing/2014/main" id="{A2242802-F078-4240-B739-2AAB56839F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6411" y="498082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e</a:t>
            </a:r>
          </a:p>
        </p:txBody>
      </p:sp>
      <p:sp>
        <p:nvSpPr>
          <p:cNvPr id="243" name="Oval 19">
            <a:extLst>
              <a:ext uri="{FF2B5EF4-FFF2-40B4-BE49-F238E27FC236}">
                <a16:creationId xmlns:a16="http://schemas.microsoft.com/office/drawing/2014/main" id="{9A03A0CA-C3E7-48BE-ADF8-383418B128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2154" y="5704339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h</a:t>
            </a:r>
          </a:p>
        </p:txBody>
      </p:sp>
      <p:sp>
        <p:nvSpPr>
          <p:cNvPr id="244" name="Oval 19">
            <a:extLst>
              <a:ext uri="{FF2B5EF4-FFF2-40B4-BE49-F238E27FC236}">
                <a16:creationId xmlns:a16="http://schemas.microsoft.com/office/drawing/2014/main" id="{5708E0B7-0A31-4A17-8066-02E73AAA50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2154" y="4979147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f</a:t>
            </a:r>
          </a:p>
        </p:txBody>
      </p:sp>
      <p:sp>
        <p:nvSpPr>
          <p:cNvPr id="246" name="Line 10">
            <a:extLst>
              <a:ext uri="{FF2B5EF4-FFF2-40B4-BE49-F238E27FC236}">
                <a16:creationId xmlns:a16="http://schemas.microsoft.com/office/drawing/2014/main" id="{5A0708C5-376E-4383-BCBA-8D49E007A68F}"/>
              </a:ext>
            </a:extLst>
          </p:cNvPr>
          <p:cNvSpPr>
            <a:spLocks noChangeShapeType="1"/>
          </p:cNvSpPr>
          <p:nvPr/>
        </p:nvSpPr>
        <p:spPr bwMode="auto">
          <a:xfrm>
            <a:off x="2945095" y="5205027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8" name="Line 10">
            <a:extLst>
              <a:ext uri="{FF2B5EF4-FFF2-40B4-BE49-F238E27FC236}">
                <a16:creationId xmlns:a16="http://schemas.microsoft.com/office/drawing/2014/main" id="{3D493E14-0A2F-44F4-BD8B-6D95AF3ED8F5}"/>
              </a:ext>
            </a:extLst>
          </p:cNvPr>
          <p:cNvSpPr>
            <a:spLocks noChangeShapeType="1"/>
          </p:cNvSpPr>
          <p:nvPr/>
        </p:nvSpPr>
        <p:spPr bwMode="auto">
          <a:xfrm>
            <a:off x="889725" y="5931187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9" name="Line 10">
            <a:extLst>
              <a:ext uri="{FF2B5EF4-FFF2-40B4-BE49-F238E27FC236}">
                <a16:creationId xmlns:a16="http://schemas.microsoft.com/office/drawing/2014/main" id="{A121DAC2-E8AC-4304-9EBD-BDEE28540DB4}"/>
              </a:ext>
            </a:extLst>
          </p:cNvPr>
          <p:cNvSpPr>
            <a:spLocks noChangeShapeType="1"/>
          </p:cNvSpPr>
          <p:nvPr/>
        </p:nvSpPr>
        <p:spPr bwMode="auto">
          <a:xfrm>
            <a:off x="2941839" y="5943687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3" name="Line 9">
            <a:extLst>
              <a:ext uri="{FF2B5EF4-FFF2-40B4-BE49-F238E27FC236}">
                <a16:creationId xmlns:a16="http://schemas.microsoft.com/office/drawing/2014/main" id="{858C250C-DA14-4E08-8D9B-92DF20CE139A}"/>
              </a:ext>
            </a:extLst>
          </p:cNvPr>
          <p:cNvSpPr>
            <a:spLocks noChangeShapeType="1"/>
          </p:cNvSpPr>
          <p:nvPr/>
        </p:nvSpPr>
        <p:spPr bwMode="auto">
          <a:xfrm>
            <a:off x="2758165" y="5373817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4" name="Line 9">
            <a:extLst>
              <a:ext uri="{FF2B5EF4-FFF2-40B4-BE49-F238E27FC236}">
                <a16:creationId xmlns:a16="http://schemas.microsoft.com/office/drawing/2014/main" id="{CBACC918-5FBB-4CD3-A27A-AAB72070C7F7}"/>
              </a:ext>
            </a:extLst>
          </p:cNvPr>
          <p:cNvSpPr>
            <a:spLocks noChangeShapeType="1"/>
          </p:cNvSpPr>
          <p:nvPr/>
        </p:nvSpPr>
        <p:spPr bwMode="auto">
          <a:xfrm>
            <a:off x="3746496" y="5376957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71FD06-AEFD-4A57-86C1-2F31588C58F2}"/>
              </a:ext>
            </a:extLst>
          </p:cNvPr>
          <p:cNvSpPr txBox="1"/>
          <p:nvPr/>
        </p:nvSpPr>
        <p:spPr>
          <a:xfrm>
            <a:off x="122956" y="1245950"/>
            <a:ext cx="31290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0</a:t>
            </a:r>
          </a:p>
        </p:txBody>
      </p:sp>
      <p:sp>
        <p:nvSpPr>
          <p:cNvPr id="256" name="TextBox 255">
            <a:extLst>
              <a:ext uri="{FF2B5EF4-FFF2-40B4-BE49-F238E27FC236}">
                <a16:creationId xmlns:a16="http://schemas.microsoft.com/office/drawing/2014/main" id="{9818D211-20B8-4E10-8011-60A2810BF887}"/>
              </a:ext>
            </a:extLst>
          </p:cNvPr>
          <p:cNvSpPr txBox="1"/>
          <p:nvPr/>
        </p:nvSpPr>
        <p:spPr>
          <a:xfrm>
            <a:off x="123935" y="3178763"/>
            <a:ext cx="31290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1</a:t>
            </a:r>
          </a:p>
        </p:txBody>
      </p:sp>
      <p:sp>
        <p:nvSpPr>
          <p:cNvPr id="257" name="TextBox 256">
            <a:extLst>
              <a:ext uri="{FF2B5EF4-FFF2-40B4-BE49-F238E27FC236}">
                <a16:creationId xmlns:a16="http://schemas.microsoft.com/office/drawing/2014/main" id="{EF902B9F-1F2C-4720-9C6D-4D26D9B39E49}"/>
              </a:ext>
            </a:extLst>
          </p:cNvPr>
          <p:cNvSpPr txBox="1"/>
          <p:nvPr/>
        </p:nvSpPr>
        <p:spPr>
          <a:xfrm>
            <a:off x="104296" y="5004485"/>
            <a:ext cx="31290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2</a:t>
            </a:r>
          </a:p>
        </p:txBody>
      </p:sp>
      <p:sp>
        <p:nvSpPr>
          <p:cNvPr id="272" name="Oval 19">
            <a:extLst>
              <a:ext uri="{FF2B5EF4-FFF2-40B4-BE49-F238E27FC236}">
                <a16:creationId xmlns:a16="http://schemas.microsoft.com/office/drawing/2014/main" id="{D194F015-F271-4C3D-A2DA-1662751C86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1003" y="2451227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273" name="Oval 19">
            <a:extLst>
              <a:ext uri="{FF2B5EF4-FFF2-40B4-BE49-F238E27FC236}">
                <a16:creationId xmlns:a16="http://schemas.microsoft.com/office/drawing/2014/main" id="{4AC203A4-ACFB-4939-9B6C-BF1C085348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6046" y="2448619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c</a:t>
            </a:r>
          </a:p>
        </p:txBody>
      </p:sp>
      <p:sp>
        <p:nvSpPr>
          <p:cNvPr id="274" name="Oval 19">
            <a:extLst>
              <a:ext uri="{FF2B5EF4-FFF2-40B4-BE49-F238E27FC236}">
                <a16:creationId xmlns:a16="http://schemas.microsoft.com/office/drawing/2014/main" id="{7A8E2F1A-C953-46B5-ABC5-F71D1DD4F9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75806" y="2444835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275" name="Oval 19">
            <a:extLst>
              <a:ext uri="{FF2B5EF4-FFF2-40B4-BE49-F238E27FC236}">
                <a16:creationId xmlns:a16="http://schemas.microsoft.com/office/drawing/2014/main" id="{B494CEEF-152D-40F5-9867-35410EF3EA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8404" y="1938989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d</a:t>
            </a:r>
          </a:p>
        </p:txBody>
      </p:sp>
      <p:sp>
        <p:nvSpPr>
          <p:cNvPr id="276" name="Oval 19">
            <a:extLst>
              <a:ext uri="{FF2B5EF4-FFF2-40B4-BE49-F238E27FC236}">
                <a16:creationId xmlns:a16="http://schemas.microsoft.com/office/drawing/2014/main" id="{D613B57E-BEB7-46DD-BE71-20EA6E8A3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2857" y="1926962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g</a:t>
            </a:r>
          </a:p>
        </p:txBody>
      </p:sp>
      <p:sp>
        <p:nvSpPr>
          <p:cNvPr id="277" name="Oval 19">
            <a:extLst>
              <a:ext uri="{FF2B5EF4-FFF2-40B4-BE49-F238E27FC236}">
                <a16:creationId xmlns:a16="http://schemas.microsoft.com/office/drawing/2014/main" id="{1C9F9E97-8B92-4013-B551-4242EBA6C8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65445" y="119137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e</a:t>
            </a:r>
          </a:p>
        </p:txBody>
      </p:sp>
      <p:sp>
        <p:nvSpPr>
          <p:cNvPr id="278" name="Oval 19">
            <a:extLst>
              <a:ext uri="{FF2B5EF4-FFF2-40B4-BE49-F238E27FC236}">
                <a16:creationId xmlns:a16="http://schemas.microsoft.com/office/drawing/2014/main" id="{F5391CB1-05FA-49B1-AAB8-BBE45B9C43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1188" y="1914889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h</a:t>
            </a:r>
          </a:p>
        </p:txBody>
      </p:sp>
      <p:sp>
        <p:nvSpPr>
          <p:cNvPr id="279" name="Oval 19">
            <a:extLst>
              <a:ext uri="{FF2B5EF4-FFF2-40B4-BE49-F238E27FC236}">
                <a16:creationId xmlns:a16="http://schemas.microsoft.com/office/drawing/2014/main" id="{A76A5924-3ECC-4718-842D-C9498061E7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1188" y="1189697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f</a:t>
            </a:r>
          </a:p>
        </p:txBody>
      </p:sp>
      <p:sp>
        <p:nvSpPr>
          <p:cNvPr id="280" name="Line 10">
            <a:extLst>
              <a:ext uri="{FF2B5EF4-FFF2-40B4-BE49-F238E27FC236}">
                <a16:creationId xmlns:a16="http://schemas.microsoft.com/office/drawing/2014/main" id="{A10560D6-DF5C-4FCB-A4F0-98AF3023C61F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4129" y="1415577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2" name="Line 10">
            <a:extLst>
              <a:ext uri="{FF2B5EF4-FFF2-40B4-BE49-F238E27FC236}">
                <a16:creationId xmlns:a16="http://schemas.microsoft.com/office/drawing/2014/main" id="{8ADCD120-8B62-4B07-8821-13CB1BB58D22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0873" y="2154237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4" name="Line 9">
            <a:extLst>
              <a:ext uri="{FF2B5EF4-FFF2-40B4-BE49-F238E27FC236}">
                <a16:creationId xmlns:a16="http://schemas.microsoft.com/office/drawing/2014/main" id="{5C36B869-C9B2-4A61-9A7C-2A8D3B4DCF43}"/>
              </a:ext>
            </a:extLst>
          </p:cNvPr>
          <p:cNvSpPr>
            <a:spLocks noChangeShapeType="1"/>
          </p:cNvSpPr>
          <p:nvPr/>
        </p:nvSpPr>
        <p:spPr bwMode="auto">
          <a:xfrm>
            <a:off x="6667199" y="1584367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5" name="Line 9">
            <a:extLst>
              <a:ext uri="{FF2B5EF4-FFF2-40B4-BE49-F238E27FC236}">
                <a16:creationId xmlns:a16="http://schemas.microsoft.com/office/drawing/2014/main" id="{DF6BA842-D73C-4685-8655-9E5DD2B5C19E}"/>
              </a:ext>
            </a:extLst>
          </p:cNvPr>
          <p:cNvSpPr>
            <a:spLocks noChangeShapeType="1"/>
          </p:cNvSpPr>
          <p:nvPr/>
        </p:nvSpPr>
        <p:spPr bwMode="auto">
          <a:xfrm>
            <a:off x="7655530" y="1587507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6" name="TextBox 285">
            <a:extLst>
              <a:ext uri="{FF2B5EF4-FFF2-40B4-BE49-F238E27FC236}">
                <a16:creationId xmlns:a16="http://schemas.microsoft.com/office/drawing/2014/main" id="{6C0B20D7-4C10-423C-9456-255BEEFBD0D8}"/>
              </a:ext>
            </a:extLst>
          </p:cNvPr>
          <p:cNvSpPr txBox="1"/>
          <p:nvPr/>
        </p:nvSpPr>
        <p:spPr>
          <a:xfrm>
            <a:off x="4126955" y="1252399"/>
            <a:ext cx="31290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3</a:t>
            </a:r>
          </a:p>
        </p:txBody>
      </p:sp>
      <p:sp>
        <p:nvSpPr>
          <p:cNvPr id="287" name="Oval 19">
            <a:extLst>
              <a:ext uri="{FF2B5EF4-FFF2-40B4-BE49-F238E27FC236}">
                <a16:creationId xmlns:a16="http://schemas.microsoft.com/office/drawing/2014/main" id="{CBA9967D-422D-4B62-8DC1-F3B20D9DE7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9440" y="4417999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288" name="Oval 19">
            <a:extLst>
              <a:ext uri="{FF2B5EF4-FFF2-40B4-BE49-F238E27FC236}">
                <a16:creationId xmlns:a16="http://schemas.microsoft.com/office/drawing/2014/main" id="{C96D65A1-7639-48D3-924E-03944D73EA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261" y="4407074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c</a:t>
            </a:r>
          </a:p>
        </p:txBody>
      </p:sp>
      <p:sp>
        <p:nvSpPr>
          <p:cNvPr id="289" name="Oval 19">
            <a:extLst>
              <a:ext uri="{FF2B5EF4-FFF2-40B4-BE49-F238E27FC236}">
                <a16:creationId xmlns:a16="http://schemas.microsoft.com/office/drawing/2014/main" id="{BE97C026-7997-4C4B-B625-2B83325C2F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4888" y="4409680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290" name="Oval 19">
            <a:extLst>
              <a:ext uri="{FF2B5EF4-FFF2-40B4-BE49-F238E27FC236}">
                <a16:creationId xmlns:a16="http://schemas.microsoft.com/office/drawing/2014/main" id="{4D335478-DB78-4785-A8B6-0FD74E18E2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28403" y="4412386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d</a:t>
            </a:r>
          </a:p>
        </p:txBody>
      </p:sp>
      <p:sp>
        <p:nvSpPr>
          <p:cNvPr id="291" name="Oval 19">
            <a:extLst>
              <a:ext uri="{FF2B5EF4-FFF2-40B4-BE49-F238E27FC236}">
                <a16:creationId xmlns:a16="http://schemas.microsoft.com/office/drawing/2014/main" id="{1C383C2A-6D9C-4458-B3FC-71DBCFB5FA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83361" y="3885838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g</a:t>
            </a:r>
          </a:p>
        </p:txBody>
      </p:sp>
      <p:sp>
        <p:nvSpPr>
          <p:cNvPr id="292" name="Oval 19">
            <a:extLst>
              <a:ext uri="{FF2B5EF4-FFF2-40B4-BE49-F238E27FC236}">
                <a16:creationId xmlns:a16="http://schemas.microsoft.com/office/drawing/2014/main" id="{F55CE6DC-B887-49CD-B35F-309FD9051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5949" y="3150247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e</a:t>
            </a:r>
          </a:p>
        </p:txBody>
      </p:sp>
      <p:sp>
        <p:nvSpPr>
          <p:cNvPr id="293" name="Oval 19">
            <a:extLst>
              <a:ext uri="{FF2B5EF4-FFF2-40B4-BE49-F238E27FC236}">
                <a16:creationId xmlns:a16="http://schemas.microsoft.com/office/drawing/2014/main" id="{9F69B61A-8743-40E3-8A81-F2FA956CE1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1692" y="3873765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h</a:t>
            </a:r>
          </a:p>
        </p:txBody>
      </p:sp>
      <p:sp>
        <p:nvSpPr>
          <p:cNvPr id="294" name="Oval 19">
            <a:extLst>
              <a:ext uri="{FF2B5EF4-FFF2-40B4-BE49-F238E27FC236}">
                <a16:creationId xmlns:a16="http://schemas.microsoft.com/office/drawing/2014/main" id="{FD53283D-024E-416F-8BEF-33D541B764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1692" y="3148573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f</a:t>
            </a:r>
          </a:p>
        </p:txBody>
      </p:sp>
      <p:sp>
        <p:nvSpPr>
          <p:cNvPr id="295" name="Line 10">
            <a:extLst>
              <a:ext uri="{FF2B5EF4-FFF2-40B4-BE49-F238E27FC236}">
                <a16:creationId xmlns:a16="http://schemas.microsoft.com/office/drawing/2014/main" id="{374AB7C3-2A7D-4E36-9E9C-CDB162E213CD}"/>
              </a:ext>
            </a:extLst>
          </p:cNvPr>
          <p:cNvSpPr>
            <a:spLocks noChangeShapeType="1"/>
          </p:cNvSpPr>
          <p:nvPr/>
        </p:nvSpPr>
        <p:spPr bwMode="auto">
          <a:xfrm>
            <a:off x="6864633" y="3374453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6" name="Line 10">
            <a:extLst>
              <a:ext uri="{FF2B5EF4-FFF2-40B4-BE49-F238E27FC236}">
                <a16:creationId xmlns:a16="http://schemas.microsoft.com/office/drawing/2014/main" id="{F70801A6-6E65-479F-91F3-407AB92CFB29}"/>
              </a:ext>
            </a:extLst>
          </p:cNvPr>
          <p:cNvSpPr>
            <a:spLocks noChangeShapeType="1"/>
          </p:cNvSpPr>
          <p:nvPr/>
        </p:nvSpPr>
        <p:spPr bwMode="auto">
          <a:xfrm>
            <a:off x="6861377" y="4113113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" name="Line 9">
            <a:extLst>
              <a:ext uri="{FF2B5EF4-FFF2-40B4-BE49-F238E27FC236}">
                <a16:creationId xmlns:a16="http://schemas.microsoft.com/office/drawing/2014/main" id="{94C351FE-8088-45A3-B3C6-959E7EB224A3}"/>
              </a:ext>
            </a:extLst>
          </p:cNvPr>
          <p:cNvSpPr>
            <a:spLocks noChangeShapeType="1"/>
          </p:cNvSpPr>
          <p:nvPr/>
        </p:nvSpPr>
        <p:spPr bwMode="auto">
          <a:xfrm>
            <a:off x="6677703" y="3543243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8" name="Line 9">
            <a:extLst>
              <a:ext uri="{FF2B5EF4-FFF2-40B4-BE49-F238E27FC236}">
                <a16:creationId xmlns:a16="http://schemas.microsoft.com/office/drawing/2014/main" id="{5C1DCCB4-51FD-4E5A-BD55-91175391D5B4}"/>
              </a:ext>
            </a:extLst>
          </p:cNvPr>
          <p:cNvSpPr>
            <a:spLocks noChangeShapeType="1"/>
          </p:cNvSpPr>
          <p:nvPr/>
        </p:nvSpPr>
        <p:spPr bwMode="auto">
          <a:xfrm>
            <a:off x="7666034" y="3546383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9" name="TextBox 298">
            <a:extLst>
              <a:ext uri="{FF2B5EF4-FFF2-40B4-BE49-F238E27FC236}">
                <a16:creationId xmlns:a16="http://schemas.microsoft.com/office/drawing/2014/main" id="{D85DD685-8A6D-4605-A62A-821A7A0599B3}"/>
              </a:ext>
            </a:extLst>
          </p:cNvPr>
          <p:cNvSpPr txBox="1"/>
          <p:nvPr/>
        </p:nvSpPr>
        <p:spPr>
          <a:xfrm>
            <a:off x="4126955" y="3172610"/>
            <a:ext cx="31290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4</a:t>
            </a:r>
          </a:p>
        </p:txBody>
      </p:sp>
      <p:sp>
        <p:nvSpPr>
          <p:cNvPr id="300" name="Text Box 27">
            <a:extLst>
              <a:ext uri="{FF2B5EF4-FFF2-40B4-BE49-F238E27FC236}">
                <a16:creationId xmlns:a16="http://schemas.microsoft.com/office/drawing/2014/main" id="{EA7C6DD9-589A-4599-B8A0-760F498F52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2812" y="5318728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301" name="Text Box 29">
            <a:extLst>
              <a:ext uri="{FF2B5EF4-FFF2-40B4-BE49-F238E27FC236}">
                <a16:creationId xmlns:a16="http://schemas.microsoft.com/office/drawing/2014/main" id="{0F81075B-B7DB-454D-8872-FBE500824D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44212" y="5928328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302" name="Text Box 30">
            <a:extLst>
              <a:ext uri="{FF2B5EF4-FFF2-40B4-BE49-F238E27FC236}">
                <a16:creationId xmlns:a16="http://schemas.microsoft.com/office/drawing/2014/main" id="{5571193C-8424-4206-9683-295B93F370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01412" y="5928328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303" name="Text Box 31">
            <a:extLst>
              <a:ext uri="{FF2B5EF4-FFF2-40B4-BE49-F238E27FC236}">
                <a16:creationId xmlns:a16="http://schemas.microsoft.com/office/drawing/2014/main" id="{ED9A4376-1F05-4B40-BC89-B56EEC51CC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63412" y="6156928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304" name="Oval 19">
            <a:extLst>
              <a:ext uri="{FF2B5EF4-FFF2-40B4-BE49-F238E27FC236}">
                <a16:creationId xmlns:a16="http://schemas.microsoft.com/office/drawing/2014/main" id="{854B3231-6D3D-494F-9F62-FD2D3084BF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73149" y="6277483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305" name="Oval 19">
            <a:extLst>
              <a:ext uri="{FF2B5EF4-FFF2-40B4-BE49-F238E27FC236}">
                <a16:creationId xmlns:a16="http://schemas.microsoft.com/office/drawing/2014/main" id="{98859C68-83E4-47AF-8801-7FC2440A64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5955" y="6318074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c</a:t>
            </a:r>
          </a:p>
        </p:txBody>
      </p:sp>
      <p:sp>
        <p:nvSpPr>
          <p:cNvPr id="306" name="Oval 19">
            <a:extLst>
              <a:ext uri="{FF2B5EF4-FFF2-40B4-BE49-F238E27FC236}">
                <a16:creationId xmlns:a16="http://schemas.microsoft.com/office/drawing/2014/main" id="{8394F518-F042-42A1-8F77-439C14056D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5240" y="629544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307" name="Oval 19">
            <a:extLst>
              <a:ext uri="{FF2B5EF4-FFF2-40B4-BE49-F238E27FC236}">
                <a16:creationId xmlns:a16="http://schemas.microsoft.com/office/drawing/2014/main" id="{73E19048-6A89-4552-8B1C-67AA0A73E7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2946" y="6318836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d</a:t>
            </a:r>
          </a:p>
        </p:txBody>
      </p:sp>
      <p:sp>
        <p:nvSpPr>
          <p:cNvPr id="308" name="Oval 19">
            <a:extLst>
              <a:ext uri="{FF2B5EF4-FFF2-40B4-BE49-F238E27FC236}">
                <a16:creationId xmlns:a16="http://schemas.microsoft.com/office/drawing/2014/main" id="{EA5CFC06-4817-49F4-AA7E-41529B3738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5169" y="5696736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g</a:t>
            </a:r>
          </a:p>
        </p:txBody>
      </p:sp>
      <p:sp>
        <p:nvSpPr>
          <p:cNvPr id="309" name="Oval 19">
            <a:extLst>
              <a:ext uri="{FF2B5EF4-FFF2-40B4-BE49-F238E27FC236}">
                <a16:creationId xmlns:a16="http://schemas.microsoft.com/office/drawing/2014/main" id="{DE4480CA-4465-4534-9447-3AB759C90A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477" y="6318836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e</a:t>
            </a:r>
          </a:p>
        </p:txBody>
      </p:sp>
      <p:sp>
        <p:nvSpPr>
          <p:cNvPr id="310" name="Oval 19">
            <a:extLst>
              <a:ext uri="{FF2B5EF4-FFF2-40B4-BE49-F238E27FC236}">
                <a16:creationId xmlns:a16="http://schemas.microsoft.com/office/drawing/2014/main" id="{7F1E7C46-2E72-496C-81D3-5A4762E4A3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3500" y="5684663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h</a:t>
            </a:r>
          </a:p>
        </p:txBody>
      </p:sp>
      <p:sp>
        <p:nvSpPr>
          <p:cNvPr id="311" name="Oval 19">
            <a:extLst>
              <a:ext uri="{FF2B5EF4-FFF2-40B4-BE49-F238E27FC236}">
                <a16:creationId xmlns:a16="http://schemas.microsoft.com/office/drawing/2014/main" id="{762453E2-72AE-49C6-AF51-42F556491A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3500" y="495947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f</a:t>
            </a:r>
          </a:p>
        </p:txBody>
      </p:sp>
      <p:sp>
        <p:nvSpPr>
          <p:cNvPr id="313" name="Line 10">
            <a:extLst>
              <a:ext uri="{FF2B5EF4-FFF2-40B4-BE49-F238E27FC236}">
                <a16:creationId xmlns:a16="http://schemas.microsoft.com/office/drawing/2014/main" id="{78979E82-6158-41E6-8A94-195EAAB8CB94}"/>
              </a:ext>
            </a:extLst>
          </p:cNvPr>
          <p:cNvSpPr>
            <a:spLocks noChangeShapeType="1"/>
          </p:cNvSpPr>
          <p:nvPr/>
        </p:nvSpPr>
        <p:spPr bwMode="auto">
          <a:xfrm>
            <a:off x="6873185" y="5924011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15" name="Line 9">
            <a:extLst>
              <a:ext uri="{FF2B5EF4-FFF2-40B4-BE49-F238E27FC236}">
                <a16:creationId xmlns:a16="http://schemas.microsoft.com/office/drawing/2014/main" id="{09D7C424-4B39-402E-B41F-87E7FD087B27}"/>
              </a:ext>
            </a:extLst>
          </p:cNvPr>
          <p:cNvSpPr>
            <a:spLocks noChangeShapeType="1"/>
          </p:cNvSpPr>
          <p:nvPr/>
        </p:nvSpPr>
        <p:spPr bwMode="auto">
          <a:xfrm>
            <a:off x="7677842" y="5357281"/>
            <a:ext cx="0" cy="35462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16" name="TextBox 315">
            <a:extLst>
              <a:ext uri="{FF2B5EF4-FFF2-40B4-BE49-F238E27FC236}">
                <a16:creationId xmlns:a16="http://schemas.microsoft.com/office/drawing/2014/main" id="{97118D70-1358-4E43-80B9-2E81077BA7B4}"/>
              </a:ext>
            </a:extLst>
          </p:cNvPr>
          <p:cNvSpPr txBox="1"/>
          <p:nvPr/>
        </p:nvSpPr>
        <p:spPr>
          <a:xfrm>
            <a:off x="4107671" y="4987949"/>
            <a:ext cx="31290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5</a:t>
            </a:r>
          </a:p>
        </p:txBody>
      </p:sp>
      <p:sp>
        <p:nvSpPr>
          <p:cNvPr id="317" name="Text Box 28">
            <a:extLst>
              <a:ext uri="{FF2B5EF4-FFF2-40B4-BE49-F238E27FC236}">
                <a16:creationId xmlns:a16="http://schemas.microsoft.com/office/drawing/2014/main" id="{E6204CBD-5791-43E3-B2CE-B24CE9BFDB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93449" y="1529451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318" name="Text Box 27">
            <a:extLst>
              <a:ext uri="{FF2B5EF4-FFF2-40B4-BE49-F238E27FC236}">
                <a16:creationId xmlns:a16="http://schemas.microsoft.com/office/drawing/2014/main" id="{2238744E-3870-451C-AAE5-BD75509251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05257" y="1587749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319" name="Text Box 29">
            <a:extLst>
              <a:ext uri="{FF2B5EF4-FFF2-40B4-BE49-F238E27FC236}">
                <a16:creationId xmlns:a16="http://schemas.microsoft.com/office/drawing/2014/main" id="{39BC3571-9615-481C-A44E-6372A41525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76657" y="2197349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320" name="Text Box 30">
            <a:extLst>
              <a:ext uri="{FF2B5EF4-FFF2-40B4-BE49-F238E27FC236}">
                <a16:creationId xmlns:a16="http://schemas.microsoft.com/office/drawing/2014/main" id="{22717C45-1022-48F5-B69E-4FB7444FAC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33857" y="2197349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321" name="Text Box 31">
            <a:extLst>
              <a:ext uri="{FF2B5EF4-FFF2-40B4-BE49-F238E27FC236}">
                <a16:creationId xmlns:a16="http://schemas.microsoft.com/office/drawing/2014/main" id="{E4908D09-CB2D-44BF-936F-24406339B4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95857" y="2425949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322" name="Oval 19">
            <a:extLst>
              <a:ext uri="{FF2B5EF4-FFF2-40B4-BE49-F238E27FC236}">
                <a16:creationId xmlns:a16="http://schemas.microsoft.com/office/drawing/2014/main" id="{F649D2AB-E457-41F2-AED3-DD9F39B79A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22180" y="2488935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323" name="Oval 19">
            <a:extLst>
              <a:ext uri="{FF2B5EF4-FFF2-40B4-BE49-F238E27FC236}">
                <a16:creationId xmlns:a16="http://schemas.microsoft.com/office/drawing/2014/main" id="{FD4268C6-7962-4B35-9F40-E10B953D7F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2243" y="247455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c</a:t>
            </a:r>
          </a:p>
        </p:txBody>
      </p:sp>
      <p:sp>
        <p:nvSpPr>
          <p:cNvPr id="324" name="Oval 19">
            <a:extLst>
              <a:ext uri="{FF2B5EF4-FFF2-40B4-BE49-F238E27FC236}">
                <a16:creationId xmlns:a16="http://schemas.microsoft.com/office/drawing/2014/main" id="{1E2F1913-A380-463C-9475-A90588A5C0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9171" y="2482065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325" name="Oval 19">
            <a:extLst>
              <a:ext uri="{FF2B5EF4-FFF2-40B4-BE49-F238E27FC236}">
                <a16:creationId xmlns:a16="http://schemas.microsoft.com/office/drawing/2014/main" id="{73253903-3D5B-4F04-ACAB-A0877F6B8D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1613" y="2482187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d</a:t>
            </a:r>
          </a:p>
        </p:txBody>
      </p:sp>
      <p:sp>
        <p:nvSpPr>
          <p:cNvPr id="326" name="Oval 19">
            <a:extLst>
              <a:ext uri="{FF2B5EF4-FFF2-40B4-BE49-F238E27FC236}">
                <a16:creationId xmlns:a16="http://schemas.microsoft.com/office/drawing/2014/main" id="{8205A628-4C45-4F8E-87F9-72E0F5D1B4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27614" y="1965757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g</a:t>
            </a:r>
          </a:p>
        </p:txBody>
      </p:sp>
      <p:sp>
        <p:nvSpPr>
          <p:cNvPr id="327" name="Oval 19">
            <a:extLst>
              <a:ext uri="{FF2B5EF4-FFF2-40B4-BE49-F238E27FC236}">
                <a16:creationId xmlns:a16="http://schemas.microsoft.com/office/drawing/2014/main" id="{FEA71C3D-E944-415D-ACE1-6051E6D881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55103" y="2479009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e</a:t>
            </a:r>
          </a:p>
        </p:txBody>
      </p:sp>
      <p:sp>
        <p:nvSpPr>
          <p:cNvPr id="328" name="Oval 19">
            <a:extLst>
              <a:ext uri="{FF2B5EF4-FFF2-40B4-BE49-F238E27FC236}">
                <a16:creationId xmlns:a16="http://schemas.microsoft.com/office/drawing/2014/main" id="{5148ACEB-000C-492A-86E1-A44196913F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15945" y="1953684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h</a:t>
            </a:r>
          </a:p>
        </p:txBody>
      </p:sp>
      <p:sp>
        <p:nvSpPr>
          <p:cNvPr id="329" name="Oval 19">
            <a:extLst>
              <a:ext uri="{FF2B5EF4-FFF2-40B4-BE49-F238E27FC236}">
                <a16:creationId xmlns:a16="http://schemas.microsoft.com/office/drawing/2014/main" id="{188BE101-81AC-480F-B759-CE7CB70D24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91317" y="2486440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f</a:t>
            </a:r>
          </a:p>
        </p:txBody>
      </p:sp>
      <p:sp>
        <p:nvSpPr>
          <p:cNvPr id="330" name="Line 10">
            <a:extLst>
              <a:ext uri="{FF2B5EF4-FFF2-40B4-BE49-F238E27FC236}">
                <a16:creationId xmlns:a16="http://schemas.microsoft.com/office/drawing/2014/main" id="{CA1AB48F-BDB2-4AB9-BA36-8AC17A7C0FC3}"/>
              </a:ext>
            </a:extLst>
          </p:cNvPr>
          <p:cNvSpPr>
            <a:spLocks noChangeShapeType="1"/>
          </p:cNvSpPr>
          <p:nvPr/>
        </p:nvSpPr>
        <p:spPr bwMode="auto">
          <a:xfrm>
            <a:off x="10905630" y="2193032"/>
            <a:ext cx="610315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2" name="TextBox 331">
            <a:extLst>
              <a:ext uri="{FF2B5EF4-FFF2-40B4-BE49-F238E27FC236}">
                <a16:creationId xmlns:a16="http://schemas.microsoft.com/office/drawing/2014/main" id="{E3A4820D-DA74-43D2-BB43-0FEABAA26018}"/>
              </a:ext>
            </a:extLst>
          </p:cNvPr>
          <p:cNvSpPr txBox="1"/>
          <p:nvPr/>
        </p:nvSpPr>
        <p:spPr>
          <a:xfrm>
            <a:off x="8127406" y="1245379"/>
            <a:ext cx="31290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6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81A1790-B448-4740-833D-B931DA3EDA3B}"/>
              </a:ext>
            </a:extLst>
          </p:cNvPr>
          <p:cNvSpPr/>
          <p:nvPr/>
        </p:nvSpPr>
        <p:spPr>
          <a:xfrm>
            <a:off x="104296" y="2934514"/>
            <a:ext cx="3901941" cy="1911000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34" name="Rectangle: Rounded Corners 333">
            <a:extLst>
              <a:ext uri="{FF2B5EF4-FFF2-40B4-BE49-F238E27FC236}">
                <a16:creationId xmlns:a16="http://schemas.microsoft.com/office/drawing/2014/main" id="{45B9B3D5-69DC-44CA-9EF2-FBC791461507}"/>
              </a:ext>
            </a:extLst>
          </p:cNvPr>
          <p:cNvSpPr/>
          <p:nvPr/>
        </p:nvSpPr>
        <p:spPr>
          <a:xfrm>
            <a:off x="106933" y="996326"/>
            <a:ext cx="3909565" cy="1911000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35" name="Rectangle: Rounded Corners 334">
            <a:extLst>
              <a:ext uri="{FF2B5EF4-FFF2-40B4-BE49-F238E27FC236}">
                <a16:creationId xmlns:a16="http://schemas.microsoft.com/office/drawing/2014/main" id="{B294305B-7DED-4767-AC06-4060B0AD8BDC}"/>
              </a:ext>
            </a:extLst>
          </p:cNvPr>
          <p:cNvSpPr/>
          <p:nvPr/>
        </p:nvSpPr>
        <p:spPr>
          <a:xfrm>
            <a:off x="86514" y="4875318"/>
            <a:ext cx="3900035" cy="1911000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0" name="Rectangle: Rounded Corners 339">
            <a:extLst>
              <a:ext uri="{FF2B5EF4-FFF2-40B4-BE49-F238E27FC236}">
                <a16:creationId xmlns:a16="http://schemas.microsoft.com/office/drawing/2014/main" id="{68842845-F53F-425C-AF6C-3143C0CB5734}"/>
              </a:ext>
            </a:extLst>
          </p:cNvPr>
          <p:cNvSpPr/>
          <p:nvPr/>
        </p:nvSpPr>
        <p:spPr>
          <a:xfrm>
            <a:off x="4058268" y="989884"/>
            <a:ext cx="3909565" cy="1911000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1" name="Rectangle: Rounded Corners 340">
            <a:extLst>
              <a:ext uri="{FF2B5EF4-FFF2-40B4-BE49-F238E27FC236}">
                <a16:creationId xmlns:a16="http://schemas.microsoft.com/office/drawing/2014/main" id="{E5E6B212-0397-45B0-8BBD-B56D28ECD0A0}"/>
              </a:ext>
            </a:extLst>
          </p:cNvPr>
          <p:cNvSpPr/>
          <p:nvPr/>
        </p:nvSpPr>
        <p:spPr>
          <a:xfrm>
            <a:off x="8049492" y="1011676"/>
            <a:ext cx="3909565" cy="1911000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2" name="Rectangle: Rounded Corners 341">
            <a:extLst>
              <a:ext uri="{FF2B5EF4-FFF2-40B4-BE49-F238E27FC236}">
                <a16:creationId xmlns:a16="http://schemas.microsoft.com/office/drawing/2014/main" id="{01F4F627-5C63-4805-8E42-573AE5598373}"/>
              </a:ext>
            </a:extLst>
          </p:cNvPr>
          <p:cNvSpPr/>
          <p:nvPr/>
        </p:nvSpPr>
        <p:spPr>
          <a:xfrm>
            <a:off x="4058268" y="2940740"/>
            <a:ext cx="3909565" cy="1911000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3" name="Rectangle: Rounded Corners 342">
            <a:extLst>
              <a:ext uri="{FF2B5EF4-FFF2-40B4-BE49-F238E27FC236}">
                <a16:creationId xmlns:a16="http://schemas.microsoft.com/office/drawing/2014/main" id="{A91A6A22-8D20-4C74-BFC3-67EEBB047611}"/>
              </a:ext>
            </a:extLst>
          </p:cNvPr>
          <p:cNvSpPr/>
          <p:nvPr/>
        </p:nvSpPr>
        <p:spPr>
          <a:xfrm>
            <a:off x="4052414" y="4912616"/>
            <a:ext cx="3909565" cy="1911000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44" name="Text Box 28">
            <a:extLst>
              <a:ext uri="{FF2B5EF4-FFF2-40B4-BE49-F238E27FC236}">
                <a16:creationId xmlns:a16="http://schemas.microsoft.com/office/drawing/2014/main" id="{5C246970-5FB1-41E6-894F-4F259E618C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95947" y="3482093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345" name="Text Box 27">
            <a:extLst>
              <a:ext uri="{FF2B5EF4-FFF2-40B4-BE49-F238E27FC236}">
                <a16:creationId xmlns:a16="http://schemas.microsoft.com/office/drawing/2014/main" id="{D0557F77-F94B-4412-AC1D-5E2F3B5F79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07755" y="3540391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346" name="Text Box 29">
            <a:extLst>
              <a:ext uri="{FF2B5EF4-FFF2-40B4-BE49-F238E27FC236}">
                <a16:creationId xmlns:a16="http://schemas.microsoft.com/office/drawing/2014/main" id="{85D45342-1E99-4A7E-A611-420C9BB435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79155" y="4149991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347" name="Text Box 30">
            <a:extLst>
              <a:ext uri="{FF2B5EF4-FFF2-40B4-BE49-F238E27FC236}">
                <a16:creationId xmlns:a16="http://schemas.microsoft.com/office/drawing/2014/main" id="{9B72BBE3-3A1E-4D44-B375-65724CF4DA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36355" y="4149991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348" name="Text Box 31">
            <a:extLst>
              <a:ext uri="{FF2B5EF4-FFF2-40B4-BE49-F238E27FC236}">
                <a16:creationId xmlns:a16="http://schemas.microsoft.com/office/drawing/2014/main" id="{01275553-1D90-4CDF-AE06-8156E94E81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98355" y="4378591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349" name="Oval 19">
            <a:extLst>
              <a:ext uri="{FF2B5EF4-FFF2-40B4-BE49-F238E27FC236}">
                <a16:creationId xmlns:a16="http://schemas.microsoft.com/office/drawing/2014/main" id="{C4AAD2BB-379E-402A-B386-B8962D268C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05768" y="4417999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350" name="Oval 19">
            <a:extLst>
              <a:ext uri="{FF2B5EF4-FFF2-40B4-BE49-F238E27FC236}">
                <a16:creationId xmlns:a16="http://schemas.microsoft.com/office/drawing/2014/main" id="{EE61C5F7-3D3F-4F84-872F-C9B965C519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356" y="4433579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c</a:t>
            </a:r>
          </a:p>
        </p:txBody>
      </p:sp>
      <p:sp>
        <p:nvSpPr>
          <p:cNvPr id="351" name="Oval 19">
            <a:extLst>
              <a:ext uri="{FF2B5EF4-FFF2-40B4-BE49-F238E27FC236}">
                <a16:creationId xmlns:a16="http://schemas.microsoft.com/office/drawing/2014/main" id="{DB1F0B11-A9C2-4C7A-8ACA-D53D59AD5D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0607" y="4417999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352" name="Oval 19">
            <a:extLst>
              <a:ext uri="{FF2B5EF4-FFF2-40B4-BE49-F238E27FC236}">
                <a16:creationId xmlns:a16="http://schemas.microsoft.com/office/drawing/2014/main" id="{20183833-2E35-4DD0-9E9E-7A0D5D476C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24214" y="4438324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d</a:t>
            </a:r>
          </a:p>
        </p:txBody>
      </p:sp>
      <p:sp>
        <p:nvSpPr>
          <p:cNvPr id="353" name="Oval 19">
            <a:extLst>
              <a:ext uri="{FF2B5EF4-FFF2-40B4-BE49-F238E27FC236}">
                <a16:creationId xmlns:a16="http://schemas.microsoft.com/office/drawing/2014/main" id="{0210C756-752C-4AD6-9F20-CDF9CF9355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48937" y="4417999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g</a:t>
            </a:r>
          </a:p>
        </p:txBody>
      </p:sp>
      <p:sp>
        <p:nvSpPr>
          <p:cNvPr id="354" name="Oval 19">
            <a:extLst>
              <a:ext uri="{FF2B5EF4-FFF2-40B4-BE49-F238E27FC236}">
                <a16:creationId xmlns:a16="http://schemas.microsoft.com/office/drawing/2014/main" id="{11E38F84-A270-4E82-9934-271C833F87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70009" y="4440018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e</a:t>
            </a:r>
          </a:p>
        </p:txBody>
      </p:sp>
      <p:sp>
        <p:nvSpPr>
          <p:cNvPr id="355" name="Oval 19">
            <a:extLst>
              <a:ext uri="{FF2B5EF4-FFF2-40B4-BE49-F238E27FC236}">
                <a16:creationId xmlns:a16="http://schemas.microsoft.com/office/drawing/2014/main" id="{15FC9BA7-E24F-490E-A06B-497FD846DA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18443" y="3906326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h</a:t>
            </a:r>
          </a:p>
        </p:txBody>
      </p:sp>
      <p:sp>
        <p:nvSpPr>
          <p:cNvPr id="356" name="Oval 19">
            <a:extLst>
              <a:ext uri="{FF2B5EF4-FFF2-40B4-BE49-F238E27FC236}">
                <a16:creationId xmlns:a16="http://schemas.microsoft.com/office/drawing/2014/main" id="{D98E6BFB-7E8B-468B-8B0C-46A38F4808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09473" y="4446244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f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75FEA514-A1A6-4780-935A-7A4E3A02C36A}"/>
              </a:ext>
            </a:extLst>
          </p:cNvPr>
          <p:cNvSpPr txBox="1"/>
          <p:nvPr/>
        </p:nvSpPr>
        <p:spPr>
          <a:xfrm>
            <a:off x="8129904" y="3198021"/>
            <a:ext cx="31290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7</a:t>
            </a:r>
          </a:p>
        </p:txBody>
      </p:sp>
      <p:sp>
        <p:nvSpPr>
          <p:cNvPr id="360" name="Rectangle: Rounded Corners 359">
            <a:extLst>
              <a:ext uri="{FF2B5EF4-FFF2-40B4-BE49-F238E27FC236}">
                <a16:creationId xmlns:a16="http://schemas.microsoft.com/office/drawing/2014/main" id="{C75012D3-8DBD-45D0-A661-5316DDE3C38A}"/>
              </a:ext>
            </a:extLst>
          </p:cNvPr>
          <p:cNvSpPr/>
          <p:nvPr/>
        </p:nvSpPr>
        <p:spPr>
          <a:xfrm>
            <a:off x="8051990" y="2964318"/>
            <a:ext cx="3909565" cy="1911000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61" name="Text Box 28">
            <a:extLst>
              <a:ext uri="{FF2B5EF4-FFF2-40B4-BE49-F238E27FC236}">
                <a16:creationId xmlns:a16="http://schemas.microsoft.com/office/drawing/2014/main" id="{3187BD43-1C26-448A-99EA-0D0E27AF6D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86315" y="5451246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362" name="Text Box 27">
            <a:extLst>
              <a:ext uri="{FF2B5EF4-FFF2-40B4-BE49-F238E27FC236}">
                <a16:creationId xmlns:a16="http://schemas.microsoft.com/office/drawing/2014/main" id="{E229021A-200E-4490-AE35-B8D471F900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98123" y="5509544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363" name="Text Box 29">
            <a:extLst>
              <a:ext uri="{FF2B5EF4-FFF2-40B4-BE49-F238E27FC236}">
                <a16:creationId xmlns:a16="http://schemas.microsoft.com/office/drawing/2014/main" id="{E1518AC0-9968-4AC0-A2E6-56BA156D6F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69523" y="6119144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364" name="Text Box 30">
            <a:extLst>
              <a:ext uri="{FF2B5EF4-FFF2-40B4-BE49-F238E27FC236}">
                <a16:creationId xmlns:a16="http://schemas.microsoft.com/office/drawing/2014/main" id="{13EBCFFE-27F9-42EA-8E43-3CAFA725E7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26723" y="6119144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365" name="Text Box 31">
            <a:extLst>
              <a:ext uri="{FF2B5EF4-FFF2-40B4-BE49-F238E27FC236}">
                <a16:creationId xmlns:a16="http://schemas.microsoft.com/office/drawing/2014/main" id="{CCD5AEB7-1F76-4F64-9E2F-D7578543AF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88723" y="6347744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366" name="Oval 19">
            <a:extLst>
              <a:ext uri="{FF2B5EF4-FFF2-40B4-BE49-F238E27FC236}">
                <a16:creationId xmlns:a16="http://schemas.microsoft.com/office/drawing/2014/main" id="{A4200AFD-9566-4C64-B14A-8BEA5C0B6A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6136" y="6387152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a</a:t>
            </a:r>
          </a:p>
        </p:txBody>
      </p:sp>
      <p:sp>
        <p:nvSpPr>
          <p:cNvPr id="367" name="Oval 19">
            <a:extLst>
              <a:ext uri="{FF2B5EF4-FFF2-40B4-BE49-F238E27FC236}">
                <a16:creationId xmlns:a16="http://schemas.microsoft.com/office/drawing/2014/main" id="{33DD7CA5-7C6E-420E-A126-2A748F657F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2724" y="6402732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c</a:t>
            </a:r>
          </a:p>
        </p:txBody>
      </p:sp>
      <p:sp>
        <p:nvSpPr>
          <p:cNvPr id="368" name="Oval 19">
            <a:extLst>
              <a:ext uri="{FF2B5EF4-FFF2-40B4-BE49-F238E27FC236}">
                <a16:creationId xmlns:a16="http://schemas.microsoft.com/office/drawing/2014/main" id="{0C9806EF-AE8F-4F4E-9ECF-DD18BBCB47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40975" y="6387152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b</a:t>
            </a:r>
          </a:p>
        </p:txBody>
      </p:sp>
      <p:sp>
        <p:nvSpPr>
          <p:cNvPr id="369" name="Oval 19">
            <a:extLst>
              <a:ext uri="{FF2B5EF4-FFF2-40B4-BE49-F238E27FC236}">
                <a16:creationId xmlns:a16="http://schemas.microsoft.com/office/drawing/2014/main" id="{9541331E-5D92-4442-B034-FEB4E2C47F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14582" y="6407477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d</a:t>
            </a:r>
          </a:p>
        </p:txBody>
      </p:sp>
      <p:sp>
        <p:nvSpPr>
          <p:cNvPr id="370" name="Oval 19">
            <a:extLst>
              <a:ext uri="{FF2B5EF4-FFF2-40B4-BE49-F238E27FC236}">
                <a16:creationId xmlns:a16="http://schemas.microsoft.com/office/drawing/2014/main" id="{166E0237-2AFF-4624-A13E-144EEEF9EB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39305" y="6387152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g</a:t>
            </a:r>
          </a:p>
        </p:txBody>
      </p:sp>
      <p:sp>
        <p:nvSpPr>
          <p:cNvPr id="371" name="Oval 19">
            <a:extLst>
              <a:ext uri="{FF2B5EF4-FFF2-40B4-BE49-F238E27FC236}">
                <a16:creationId xmlns:a16="http://schemas.microsoft.com/office/drawing/2014/main" id="{79242E6A-3E86-4A82-90F7-44A1286732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60377" y="6409171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e</a:t>
            </a:r>
          </a:p>
        </p:txBody>
      </p:sp>
      <p:sp>
        <p:nvSpPr>
          <p:cNvPr id="372" name="Oval 19">
            <a:extLst>
              <a:ext uri="{FF2B5EF4-FFF2-40B4-BE49-F238E27FC236}">
                <a16:creationId xmlns:a16="http://schemas.microsoft.com/office/drawing/2014/main" id="{33EE83B0-5E7C-4330-AEFC-8F083F87D2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67495" y="6387152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h</a:t>
            </a:r>
          </a:p>
        </p:txBody>
      </p:sp>
      <p:sp>
        <p:nvSpPr>
          <p:cNvPr id="373" name="Oval 19">
            <a:extLst>
              <a:ext uri="{FF2B5EF4-FFF2-40B4-BE49-F238E27FC236}">
                <a16:creationId xmlns:a16="http://schemas.microsoft.com/office/drawing/2014/main" id="{6EEE3D17-8F69-40D5-A58F-A54CF3E605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99841" y="6415397"/>
            <a:ext cx="388685" cy="405496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dirty="0">
                <a:solidFill>
                  <a:schemeClr val="bg2"/>
                </a:solidFill>
              </a:rPr>
              <a:t>f</a:t>
            </a:r>
          </a:p>
        </p:txBody>
      </p:sp>
      <p:sp>
        <p:nvSpPr>
          <p:cNvPr id="375" name="TextBox 374">
            <a:extLst>
              <a:ext uri="{FF2B5EF4-FFF2-40B4-BE49-F238E27FC236}">
                <a16:creationId xmlns:a16="http://schemas.microsoft.com/office/drawing/2014/main" id="{BC6BD97D-FA76-49B6-AC35-90EF6BE19C4C}"/>
              </a:ext>
            </a:extLst>
          </p:cNvPr>
          <p:cNvSpPr txBox="1"/>
          <p:nvPr/>
        </p:nvSpPr>
        <p:spPr>
          <a:xfrm>
            <a:off x="8120272" y="5167174"/>
            <a:ext cx="31290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CA" dirty="0"/>
              <a:t>8</a:t>
            </a:r>
          </a:p>
        </p:txBody>
      </p:sp>
      <p:sp>
        <p:nvSpPr>
          <p:cNvPr id="376" name="Rectangle: Rounded Corners 375">
            <a:extLst>
              <a:ext uri="{FF2B5EF4-FFF2-40B4-BE49-F238E27FC236}">
                <a16:creationId xmlns:a16="http://schemas.microsoft.com/office/drawing/2014/main" id="{0EB8CA63-378F-4284-86D8-FF1EC8546298}"/>
              </a:ext>
            </a:extLst>
          </p:cNvPr>
          <p:cNvSpPr/>
          <p:nvPr/>
        </p:nvSpPr>
        <p:spPr>
          <a:xfrm>
            <a:off x="8042358" y="4933471"/>
            <a:ext cx="3909565" cy="1911000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57D6972F-1297-AB48-88AB-68BF9A82AC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937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7587">
        <p:fade/>
      </p:transition>
    </mc:Choice>
    <mc:Fallback xmlns="">
      <p:transition spd="med" advTm="6758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5860" y="236198"/>
            <a:ext cx="9721080" cy="6858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CA" dirty="0"/>
              <a:t>Source Removal for Topological Sorting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106" y="1143001"/>
            <a:ext cx="7848600" cy="5135901"/>
          </a:xfrm>
          <a:noFill/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AC3CA2DF-059D-499C-949B-3E79E75ABF16}"/>
              </a:ext>
            </a:extLst>
          </p:cNvPr>
          <p:cNvSpPr/>
          <p:nvPr/>
        </p:nvSpPr>
        <p:spPr>
          <a:xfrm>
            <a:off x="2483964" y="1516600"/>
            <a:ext cx="360040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0A8F4A4-9F5F-4057-A385-A0F8E2C88682}"/>
              </a:ext>
            </a:extLst>
          </p:cNvPr>
          <p:cNvSpPr/>
          <p:nvPr/>
        </p:nvSpPr>
        <p:spPr>
          <a:xfrm>
            <a:off x="5774886" y="2492896"/>
            <a:ext cx="360040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3DABA7D-73F6-406D-9B39-62CBEE86EA43}"/>
              </a:ext>
            </a:extLst>
          </p:cNvPr>
          <p:cNvSpPr/>
          <p:nvPr/>
        </p:nvSpPr>
        <p:spPr>
          <a:xfrm>
            <a:off x="8882628" y="2018984"/>
            <a:ext cx="360040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40F3DD7-525E-4F9A-A51B-658391E88B7A}"/>
              </a:ext>
            </a:extLst>
          </p:cNvPr>
          <p:cNvSpPr/>
          <p:nvPr/>
        </p:nvSpPr>
        <p:spPr>
          <a:xfrm>
            <a:off x="5312372" y="3051408"/>
            <a:ext cx="360040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34FF6F2-5105-4797-BC7D-8EC2A9A357F5}"/>
              </a:ext>
            </a:extLst>
          </p:cNvPr>
          <p:cNvSpPr/>
          <p:nvPr/>
        </p:nvSpPr>
        <p:spPr>
          <a:xfrm>
            <a:off x="7678588" y="4005064"/>
            <a:ext cx="360040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C49DBF7-3E0A-45CA-A2DE-980CA56B299B}"/>
              </a:ext>
            </a:extLst>
          </p:cNvPr>
          <p:cNvSpPr/>
          <p:nvPr/>
        </p:nvSpPr>
        <p:spPr>
          <a:xfrm>
            <a:off x="6310436" y="4365104"/>
            <a:ext cx="1800200" cy="504056"/>
          </a:xfrm>
          <a:prstGeom prst="roundRect">
            <a:avLst/>
          </a:prstGeom>
          <a:noFill/>
          <a:ln w="38100">
            <a:solidFill>
              <a:srgbClr val="0070C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5482334-3F07-7F4D-A560-31B743A1D5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026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175">
        <p:fade/>
      </p:transition>
    </mc:Choice>
    <mc:Fallback xmlns="">
      <p:transition spd="med" advTm="121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834" name="Rectangle 2"/>
          <p:cNvSpPr>
            <a:spLocks noGrp="1" noChangeArrowheads="1"/>
          </p:cNvSpPr>
          <p:nvPr>
            <p:ph type="title"/>
          </p:nvPr>
        </p:nvSpPr>
        <p:spPr>
          <a:xfrm>
            <a:off x="1065211" y="100014"/>
            <a:ext cx="9144001" cy="796924"/>
          </a:xfrm>
        </p:spPr>
        <p:txBody>
          <a:bodyPr/>
          <a:lstStyle/>
          <a:p>
            <a:pPr>
              <a:defRPr/>
            </a:pPr>
            <a:r>
              <a:rPr lang="en-US" dirty="0"/>
              <a:t>Topological Sorting Example</a:t>
            </a:r>
          </a:p>
        </p:txBody>
      </p:sp>
      <p:sp>
        <p:nvSpPr>
          <p:cNvPr id="3768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32012" y="1143001"/>
            <a:ext cx="8305800" cy="5057775"/>
          </a:xfrm>
        </p:spPr>
        <p:txBody>
          <a:bodyPr/>
          <a:lstStyle/>
          <a:p>
            <a:pPr>
              <a:buFont typeface="Monotype Sorts" pitchFamily="2" charset="2"/>
              <a:buNone/>
              <a:defRPr/>
            </a:pPr>
            <a:r>
              <a:rPr kumimoji="0" lang="en-US" dirty="0"/>
              <a:t>Order the following items in a food chain</a:t>
            </a:r>
            <a:endParaRPr lang="en-US" dirty="0"/>
          </a:p>
          <a:p>
            <a:pPr>
              <a:buFont typeface="Monotype Sorts" pitchFamily="2" charset="2"/>
              <a:buNone/>
              <a:defRPr/>
            </a:pPr>
            <a:endParaRPr lang="en-US" dirty="0"/>
          </a:p>
        </p:txBody>
      </p:sp>
      <p:sp>
        <p:nvSpPr>
          <p:cNvPr id="23556" name="Oval 4"/>
          <p:cNvSpPr>
            <a:spLocks noChangeArrowheads="1"/>
          </p:cNvSpPr>
          <p:nvPr/>
        </p:nvSpPr>
        <p:spPr bwMode="auto">
          <a:xfrm>
            <a:off x="110345" y="3428999"/>
            <a:ext cx="1143000" cy="6096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dirty="0">
                <a:solidFill>
                  <a:schemeClr val="bg2"/>
                </a:solidFill>
              </a:rPr>
              <a:t>fish</a:t>
            </a:r>
          </a:p>
        </p:txBody>
      </p:sp>
      <p:sp>
        <p:nvSpPr>
          <p:cNvPr id="23557" name="Oval 5"/>
          <p:cNvSpPr>
            <a:spLocks noChangeArrowheads="1"/>
          </p:cNvSpPr>
          <p:nvPr/>
        </p:nvSpPr>
        <p:spPr bwMode="auto">
          <a:xfrm>
            <a:off x="1634345" y="2819399"/>
            <a:ext cx="1143000" cy="6096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dirty="0">
                <a:solidFill>
                  <a:schemeClr val="bg2"/>
                </a:solidFill>
              </a:rPr>
              <a:t>human</a:t>
            </a:r>
          </a:p>
        </p:txBody>
      </p:sp>
      <p:sp>
        <p:nvSpPr>
          <p:cNvPr id="23558" name="Oval 6"/>
          <p:cNvSpPr>
            <a:spLocks noChangeArrowheads="1"/>
          </p:cNvSpPr>
          <p:nvPr/>
        </p:nvSpPr>
        <p:spPr bwMode="auto">
          <a:xfrm>
            <a:off x="1177145" y="4343399"/>
            <a:ext cx="1143000" cy="6096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dirty="0">
                <a:solidFill>
                  <a:schemeClr val="bg2"/>
                </a:solidFill>
              </a:rPr>
              <a:t>shrimp</a:t>
            </a:r>
          </a:p>
        </p:txBody>
      </p:sp>
      <p:sp>
        <p:nvSpPr>
          <p:cNvPr id="23559" name="Oval 7"/>
          <p:cNvSpPr>
            <a:spLocks noChangeArrowheads="1"/>
          </p:cNvSpPr>
          <p:nvPr/>
        </p:nvSpPr>
        <p:spPr bwMode="auto">
          <a:xfrm>
            <a:off x="3310745" y="3809999"/>
            <a:ext cx="1143000" cy="6096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dirty="0">
                <a:solidFill>
                  <a:schemeClr val="bg2"/>
                </a:solidFill>
              </a:rPr>
              <a:t>sheep</a:t>
            </a:r>
          </a:p>
        </p:txBody>
      </p:sp>
      <p:sp>
        <p:nvSpPr>
          <p:cNvPr id="23560" name="Oval 8"/>
          <p:cNvSpPr>
            <a:spLocks noChangeArrowheads="1"/>
          </p:cNvSpPr>
          <p:nvPr/>
        </p:nvSpPr>
        <p:spPr bwMode="auto">
          <a:xfrm>
            <a:off x="2015345" y="5410199"/>
            <a:ext cx="1143000" cy="6096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dirty="0">
                <a:solidFill>
                  <a:schemeClr val="bg2"/>
                </a:solidFill>
              </a:rPr>
              <a:t>wheat</a:t>
            </a:r>
          </a:p>
        </p:txBody>
      </p:sp>
      <p:sp>
        <p:nvSpPr>
          <p:cNvPr id="23561" name="Oval 9"/>
          <p:cNvSpPr>
            <a:spLocks noChangeArrowheads="1"/>
          </p:cNvSpPr>
          <p:nvPr/>
        </p:nvSpPr>
        <p:spPr bwMode="auto">
          <a:xfrm>
            <a:off x="558417" y="5398963"/>
            <a:ext cx="1143000" cy="6096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dirty="0">
                <a:solidFill>
                  <a:schemeClr val="bg2"/>
                </a:solidFill>
              </a:rPr>
              <a:t>plankton</a:t>
            </a:r>
          </a:p>
        </p:txBody>
      </p:sp>
      <p:sp>
        <p:nvSpPr>
          <p:cNvPr id="23562" name="Oval 10"/>
          <p:cNvSpPr>
            <a:spLocks noChangeArrowheads="1"/>
          </p:cNvSpPr>
          <p:nvPr/>
        </p:nvSpPr>
        <p:spPr bwMode="auto">
          <a:xfrm>
            <a:off x="2472545" y="1752599"/>
            <a:ext cx="1143000" cy="6096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dirty="0">
                <a:solidFill>
                  <a:schemeClr val="bg2"/>
                </a:solidFill>
              </a:rPr>
              <a:t>tiger</a:t>
            </a:r>
          </a:p>
        </p:txBody>
      </p:sp>
      <p:sp>
        <p:nvSpPr>
          <p:cNvPr id="23563" name="Line 11"/>
          <p:cNvSpPr>
            <a:spLocks noChangeShapeType="1"/>
          </p:cNvSpPr>
          <p:nvPr/>
        </p:nvSpPr>
        <p:spPr bwMode="auto">
          <a:xfrm flipH="1">
            <a:off x="2472545" y="2362199"/>
            <a:ext cx="381000" cy="4572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triangle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4" name="Line 12"/>
          <p:cNvSpPr>
            <a:spLocks noChangeShapeType="1"/>
          </p:cNvSpPr>
          <p:nvPr/>
        </p:nvSpPr>
        <p:spPr bwMode="auto">
          <a:xfrm flipH="1">
            <a:off x="1177145" y="3428999"/>
            <a:ext cx="685800" cy="1524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triangle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5" name="Line 13"/>
          <p:cNvSpPr>
            <a:spLocks noChangeShapeType="1"/>
          </p:cNvSpPr>
          <p:nvPr/>
        </p:nvSpPr>
        <p:spPr bwMode="auto">
          <a:xfrm>
            <a:off x="2701145" y="3276599"/>
            <a:ext cx="914400" cy="6096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triangle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6" name="Line 14"/>
          <p:cNvSpPr>
            <a:spLocks noChangeShapeType="1"/>
          </p:cNvSpPr>
          <p:nvPr/>
        </p:nvSpPr>
        <p:spPr bwMode="auto">
          <a:xfrm flipH="1">
            <a:off x="1939145" y="3428999"/>
            <a:ext cx="304800" cy="9144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triangle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7" name="Line 15"/>
          <p:cNvSpPr>
            <a:spLocks noChangeShapeType="1"/>
          </p:cNvSpPr>
          <p:nvPr/>
        </p:nvSpPr>
        <p:spPr bwMode="auto">
          <a:xfrm>
            <a:off x="1024745" y="3962399"/>
            <a:ext cx="381000" cy="4572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triangle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8" name="Line 16"/>
          <p:cNvSpPr>
            <a:spLocks noChangeShapeType="1"/>
          </p:cNvSpPr>
          <p:nvPr/>
        </p:nvSpPr>
        <p:spPr bwMode="auto">
          <a:xfrm>
            <a:off x="719945" y="4038599"/>
            <a:ext cx="228600" cy="13716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triangle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9" name="Line 17"/>
          <p:cNvSpPr>
            <a:spLocks noChangeShapeType="1"/>
          </p:cNvSpPr>
          <p:nvPr/>
        </p:nvSpPr>
        <p:spPr bwMode="auto">
          <a:xfrm>
            <a:off x="2472545" y="3428999"/>
            <a:ext cx="152400" cy="19812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triangle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70" name="Line 18"/>
          <p:cNvSpPr>
            <a:spLocks noChangeShapeType="1"/>
          </p:cNvSpPr>
          <p:nvPr/>
        </p:nvSpPr>
        <p:spPr bwMode="auto">
          <a:xfrm flipH="1">
            <a:off x="2929745" y="4419599"/>
            <a:ext cx="685800" cy="10668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triangle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71" name="Text Box 19"/>
          <p:cNvSpPr txBox="1">
            <a:spLocks noChangeArrowheads="1"/>
          </p:cNvSpPr>
          <p:nvPr/>
        </p:nvSpPr>
        <p:spPr bwMode="auto">
          <a:xfrm>
            <a:off x="8061325" y="1870076"/>
            <a:ext cx="184150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3572" name="Line 20"/>
          <p:cNvSpPr>
            <a:spLocks noChangeShapeType="1"/>
          </p:cNvSpPr>
          <p:nvPr/>
        </p:nvSpPr>
        <p:spPr bwMode="auto">
          <a:xfrm flipH="1">
            <a:off x="872345" y="2209799"/>
            <a:ext cx="1676400" cy="12192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triangle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73" name="Line 21"/>
          <p:cNvSpPr>
            <a:spLocks noChangeShapeType="1"/>
          </p:cNvSpPr>
          <p:nvPr/>
        </p:nvSpPr>
        <p:spPr bwMode="auto">
          <a:xfrm>
            <a:off x="3310745" y="2362199"/>
            <a:ext cx="457200" cy="14478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triangle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74" name="Line 22"/>
          <p:cNvSpPr>
            <a:spLocks noChangeShapeType="1"/>
          </p:cNvSpPr>
          <p:nvPr/>
        </p:nvSpPr>
        <p:spPr bwMode="auto">
          <a:xfrm flipH="1">
            <a:off x="1405745" y="4952999"/>
            <a:ext cx="228600" cy="4572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triangle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Oval 9">
            <a:extLst>
              <a:ext uri="{FF2B5EF4-FFF2-40B4-BE49-F238E27FC236}">
                <a16:creationId xmlns:a16="http://schemas.microsoft.com/office/drawing/2014/main" id="{37E2CD68-205B-49FB-A60C-62090D672E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2938" y="2307556"/>
            <a:ext cx="1143000" cy="6096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dirty="0">
                <a:solidFill>
                  <a:schemeClr val="bg2"/>
                </a:solidFill>
              </a:rPr>
              <a:t>plankton</a:t>
            </a:r>
          </a:p>
        </p:txBody>
      </p:sp>
      <p:sp>
        <p:nvSpPr>
          <p:cNvPr id="24" name="Oval 6">
            <a:extLst>
              <a:ext uri="{FF2B5EF4-FFF2-40B4-BE49-F238E27FC236}">
                <a16:creationId xmlns:a16="http://schemas.microsoft.com/office/drawing/2014/main" id="{D494C8CA-AC8B-4FC8-AE40-D9D9A398D7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5938" y="2307556"/>
            <a:ext cx="1143000" cy="6096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dirty="0">
                <a:solidFill>
                  <a:schemeClr val="bg2"/>
                </a:solidFill>
              </a:rPr>
              <a:t>shrimp</a:t>
            </a:r>
          </a:p>
        </p:txBody>
      </p:sp>
      <p:sp>
        <p:nvSpPr>
          <p:cNvPr id="25" name="Oval 4">
            <a:extLst>
              <a:ext uri="{FF2B5EF4-FFF2-40B4-BE49-F238E27FC236}">
                <a16:creationId xmlns:a16="http://schemas.microsoft.com/office/drawing/2014/main" id="{8CD8CB46-5802-4E1C-BB27-358A149029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50074" y="2312460"/>
            <a:ext cx="1143000" cy="6096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dirty="0">
                <a:solidFill>
                  <a:schemeClr val="bg2"/>
                </a:solidFill>
              </a:rPr>
              <a:t>fish</a:t>
            </a:r>
          </a:p>
        </p:txBody>
      </p:sp>
      <p:sp>
        <p:nvSpPr>
          <p:cNvPr id="26" name="Oval 8">
            <a:extLst>
              <a:ext uri="{FF2B5EF4-FFF2-40B4-BE49-F238E27FC236}">
                <a16:creationId xmlns:a16="http://schemas.microsoft.com/office/drawing/2014/main" id="{52E27D9C-D862-41A4-83A5-7C148F1DFB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5965" y="2331122"/>
            <a:ext cx="1143000" cy="6096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dirty="0">
                <a:solidFill>
                  <a:schemeClr val="bg2"/>
                </a:solidFill>
              </a:rPr>
              <a:t>wheat</a:t>
            </a:r>
          </a:p>
        </p:txBody>
      </p:sp>
      <p:sp>
        <p:nvSpPr>
          <p:cNvPr id="27" name="Oval 7">
            <a:extLst>
              <a:ext uri="{FF2B5EF4-FFF2-40B4-BE49-F238E27FC236}">
                <a16:creationId xmlns:a16="http://schemas.microsoft.com/office/drawing/2014/main" id="{7EEA2BA2-C26B-4245-8729-9F911C357D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4248" y="2331122"/>
            <a:ext cx="1143000" cy="6096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dirty="0">
                <a:solidFill>
                  <a:schemeClr val="bg2"/>
                </a:solidFill>
              </a:rPr>
              <a:t>sheep</a:t>
            </a:r>
          </a:p>
        </p:txBody>
      </p:sp>
      <p:sp>
        <p:nvSpPr>
          <p:cNvPr id="28" name="Oval 5">
            <a:extLst>
              <a:ext uri="{FF2B5EF4-FFF2-40B4-BE49-F238E27FC236}">
                <a16:creationId xmlns:a16="http://schemas.microsoft.com/office/drawing/2014/main" id="{5E996A98-A156-41C7-AA81-C3A28EC13A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23857" y="2328939"/>
            <a:ext cx="1143000" cy="6096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dirty="0">
                <a:solidFill>
                  <a:schemeClr val="bg2"/>
                </a:solidFill>
              </a:rPr>
              <a:t>human</a:t>
            </a:r>
          </a:p>
        </p:txBody>
      </p:sp>
      <p:sp>
        <p:nvSpPr>
          <p:cNvPr id="29" name="Oval 10">
            <a:extLst>
              <a:ext uri="{FF2B5EF4-FFF2-40B4-BE49-F238E27FC236}">
                <a16:creationId xmlns:a16="http://schemas.microsoft.com/office/drawing/2014/main" id="{E30CCB24-8EE0-4A6D-AD0B-D955073579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93466" y="2328939"/>
            <a:ext cx="1143000" cy="6096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dirty="0">
                <a:solidFill>
                  <a:schemeClr val="bg2"/>
                </a:solidFill>
              </a:rPr>
              <a:t>tiger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0027D60-EC73-4268-BA9B-C81F998279D0}"/>
              </a:ext>
            </a:extLst>
          </p:cNvPr>
          <p:cNvSpPr/>
          <p:nvPr/>
        </p:nvSpPr>
        <p:spPr>
          <a:xfrm>
            <a:off x="3862164" y="2060848"/>
            <a:ext cx="8305800" cy="1175146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1" name="Oval 8">
            <a:extLst>
              <a:ext uri="{FF2B5EF4-FFF2-40B4-BE49-F238E27FC236}">
                <a16:creationId xmlns:a16="http://schemas.microsoft.com/office/drawing/2014/main" id="{222A1F56-CE9A-4B6B-BD50-778A979F13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9478" y="5430349"/>
            <a:ext cx="1143000" cy="6096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dirty="0">
                <a:solidFill>
                  <a:schemeClr val="bg2"/>
                </a:solidFill>
              </a:rPr>
              <a:t>wheat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D8A4729-7557-4CA8-A387-7519F1D9957B}"/>
              </a:ext>
            </a:extLst>
          </p:cNvPr>
          <p:cNvSpPr/>
          <p:nvPr/>
        </p:nvSpPr>
        <p:spPr>
          <a:xfrm>
            <a:off x="3860472" y="5116190"/>
            <a:ext cx="8305800" cy="1175146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3" name="Oval 7">
            <a:extLst>
              <a:ext uri="{FF2B5EF4-FFF2-40B4-BE49-F238E27FC236}">
                <a16:creationId xmlns:a16="http://schemas.microsoft.com/office/drawing/2014/main" id="{C87D37EB-F828-4590-A14C-FEF4ADC8C9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4844" y="5441139"/>
            <a:ext cx="1143000" cy="6096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dirty="0">
                <a:solidFill>
                  <a:schemeClr val="bg2"/>
                </a:solidFill>
              </a:rPr>
              <a:t>sheep</a:t>
            </a:r>
          </a:p>
        </p:txBody>
      </p:sp>
      <p:sp>
        <p:nvSpPr>
          <p:cNvPr id="34" name="Oval 9">
            <a:extLst>
              <a:ext uri="{FF2B5EF4-FFF2-40B4-BE49-F238E27FC236}">
                <a16:creationId xmlns:a16="http://schemas.microsoft.com/office/drawing/2014/main" id="{C6514BAC-3380-4849-A3AC-D5BEA5F01A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4356" y="5443650"/>
            <a:ext cx="1143000" cy="6096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dirty="0">
                <a:solidFill>
                  <a:schemeClr val="bg2"/>
                </a:solidFill>
              </a:rPr>
              <a:t>plankton</a:t>
            </a:r>
          </a:p>
        </p:txBody>
      </p:sp>
      <p:sp>
        <p:nvSpPr>
          <p:cNvPr id="35" name="Oval 6">
            <a:extLst>
              <a:ext uri="{FF2B5EF4-FFF2-40B4-BE49-F238E27FC236}">
                <a16:creationId xmlns:a16="http://schemas.microsoft.com/office/drawing/2014/main" id="{85B5E51D-EB9E-45D6-AA3E-9F0EB46C93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37356" y="5430349"/>
            <a:ext cx="1143000" cy="6096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dirty="0">
                <a:solidFill>
                  <a:schemeClr val="bg2"/>
                </a:solidFill>
              </a:rPr>
              <a:t>shrimp</a:t>
            </a:r>
          </a:p>
        </p:txBody>
      </p:sp>
      <p:sp>
        <p:nvSpPr>
          <p:cNvPr id="36" name="Oval 4">
            <a:extLst>
              <a:ext uri="{FF2B5EF4-FFF2-40B4-BE49-F238E27FC236}">
                <a16:creationId xmlns:a16="http://schemas.microsoft.com/office/drawing/2014/main" id="{66F9C7C0-5E14-4E81-A9FB-A30C512E09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94316" y="5430349"/>
            <a:ext cx="1143000" cy="6096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dirty="0">
                <a:solidFill>
                  <a:schemeClr val="bg2"/>
                </a:solidFill>
              </a:rPr>
              <a:t>fish</a:t>
            </a:r>
          </a:p>
        </p:txBody>
      </p:sp>
      <p:sp>
        <p:nvSpPr>
          <p:cNvPr id="37" name="Oval 5">
            <a:extLst>
              <a:ext uri="{FF2B5EF4-FFF2-40B4-BE49-F238E27FC236}">
                <a16:creationId xmlns:a16="http://schemas.microsoft.com/office/drawing/2014/main" id="{A2DDD889-7343-4A1C-8C10-B859FB393F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32234" y="5424005"/>
            <a:ext cx="1143000" cy="6096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dirty="0">
                <a:solidFill>
                  <a:schemeClr val="bg2"/>
                </a:solidFill>
              </a:rPr>
              <a:t>human</a:t>
            </a:r>
          </a:p>
        </p:txBody>
      </p:sp>
      <p:sp>
        <p:nvSpPr>
          <p:cNvPr id="38" name="Oval 10">
            <a:extLst>
              <a:ext uri="{FF2B5EF4-FFF2-40B4-BE49-F238E27FC236}">
                <a16:creationId xmlns:a16="http://schemas.microsoft.com/office/drawing/2014/main" id="{6619C791-7540-4162-8B4F-3C53685F0C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75234" y="5417661"/>
            <a:ext cx="1143000" cy="6096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dirty="0">
                <a:solidFill>
                  <a:schemeClr val="bg2"/>
                </a:solidFill>
              </a:rPr>
              <a:t>tiger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4C6D612-3C82-6E40-9C99-3341E7FF65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0340">
        <p:fade/>
      </p:transition>
    </mc:Choice>
    <mc:Fallback xmlns="">
      <p:transition spd="med" advTm="8034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 kumimoji="1" sz="2400" b="1">
                <a:solidFill>
                  <a:srgbClr val="FFFF99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rgbClr val="A50021"/>
              </a:buClr>
              <a:buChar char="•"/>
              <a:defRPr kumimoji="1" sz="2000" b="1">
                <a:solidFill>
                  <a:srgbClr val="FFFF99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Char char="–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rgbClr val="A50021"/>
              </a:buClr>
              <a:buChar char="–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 sz="1400" b="0">
                <a:solidFill>
                  <a:schemeClr val="tx1"/>
                </a:solidFill>
                <a:latin typeface="Arial Narrow" panose="020B0606020202030204" pitchFamily="34" charset="0"/>
              </a:rPr>
              <a:t>1-</a:t>
            </a:r>
            <a:fld id="{33E2AED0-3946-4449-B39B-87CAAF95E5B8}" type="slidenum">
              <a:rPr kumimoji="0" lang="en-US" altLang="en-US" sz="1400" b="0">
                <a:solidFill>
                  <a:schemeClr val="tx1"/>
                </a:solidFill>
                <a:latin typeface="Arial Narrow" panose="020B0606020202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2</a:t>
            </a:fld>
            <a:endParaRPr kumimoji="0" lang="en-US" altLang="en-US" sz="1400" b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sp>
        <p:nvSpPr>
          <p:cNvPr id="231426" name="Rectangle 2"/>
          <p:cNvSpPr>
            <a:spLocks noGrp="1" noChangeArrowheads="1"/>
          </p:cNvSpPr>
          <p:nvPr>
            <p:ph type="title"/>
          </p:nvPr>
        </p:nvSpPr>
        <p:spPr>
          <a:xfrm>
            <a:off x="1674812" y="228600"/>
            <a:ext cx="7588250" cy="685800"/>
          </a:xfrm>
        </p:spPr>
        <p:txBody>
          <a:bodyPr/>
          <a:lstStyle/>
          <a:p>
            <a:pPr>
              <a:defRPr/>
            </a:pPr>
            <a:r>
              <a:rPr lang="en-US" sz="3200" dirty="0"/>
              <a:t> </a:t>
            </a:r>
          </a:p>
        </p:txBody>
      </p:sp>
      <p:sp>
        <p:nvSpPr>
          <p:cNvPr id="2314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5780" y="1213865"/>
            <a:ext cx="4824536" cy="4905375"/>
          </a:xfrm>
        </p:spPr>
        <p:txBody>
          <a:bodyPr/>
          <a:lstStyle/>
          <a:p>
            <a:pPr marL="457200" lvl="1" indent="0">
              <a:buNone/>
              <a:defRPr/>
            </a:pPr>
            <a:r>
              <a:rPr lang="en-US" sz="4400" dirty="0">
                <a:solidFill>
                  <a:schemeClr val="tx2"/>
                </a:solidFill>
                <a:latin typeface="B Frutiger Bold" pitchFamily="-124" charset="0"/>
              </a:rPr>
              <a:t>Chapter 4</a:t>
            </a:r>
          </a:p>
          <a:p>
            <a:pPr marL="457200" lvl="1" indent="0">
              <a:buNone/>
              <a:defRPr/>
            </a:pPr>
            <a:endParaRPr lang="en-US" sz="4400" dirty="0">
              <a:solidFill>
                <a:schemeClr val="tx2"/>
              </a:solidFill>
              <a:latin typeface="B Frutiger Bold" pitchFamily="-124" charset="0"/>
            </a:endParaRPr>
          </a:p>
          <a:p>
            <a:pPr marL="457200" lvl="1" indent="0">
              <a:buNone/>
              <a:defRPr/>
            </a:pPr>
            <a:r>
              <a:rPr lang="en-US" sz="4400" dirty="0">
                <a:solidFill>
                  <a:schemeClr val="tx2"/>
                </a:solidFill>
                <a:latin typeface="B Frutiger Bold" pitchFamily="-124" charset="0"/>
              </a:rPr>
              <a:t>Decrease and</a:t>
            </a:r>
          </a:p>
          <a:p>
            <a:pPr marL="457200" lvl="1" indent="0">
              <a:buNone/>
              <a:defRPr/>
            </a:pPr>
            <a:r>
              <a:rPr lang="en-US" sz="4400" dirty="0">
                <a:solidFill>
                  <a:schemeClr val="tx2"/>
                </a:solidFill>
                <a:latin typeface="B Frutiger Bold" pitchFamily="-124" charset="0"/>
              </a:rPr>
              <a:t>               Conquer</a:t>
            </a:r>
          </a:p>
          <a:p>
            <a:pPr marL="457200" lvl="1" indent="0">
              <a:buNone/>
              <a:defRPr/>
            </a:pPr>
            <a:r>
              <a:rPr lang="en-US" sz="1800" dirty="0"/>
              <a:t> </a:t>
            </a:r>
          </a:p>
        </p:txBody>
      </p:sp>
      <p:pic>
        <p:nvPicPr>
          <p:cNvPr id="16389" name="Picture 6" descr="CCF06012012_0000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2412" y="533400"/>
            <a:ext cx="4667250" cy="594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458" name="Rectangle 2"/>
          <p:cNvSpPr>
            <a:spLocks noGrp="1" noChangeArrowheads="1"/>
          </p:cNvSpPr>
          <p:nvPr>
            <p:ph type="title"/>
          </p:nvPr>
        </p:nvSpPr>
        <p:spPr>
          <a:xfrm>
            <a:off x="1053852" y="90736"/>
            <a:ext cx="9144001" cy="771872"/>
          </a:xfrm>
        </p:spPr>
        <p:txBody>
          <a:bodyPr/>
          <a:lstStyle/>
          <a:p>
            <a:pPr>
              <a:defRPr/>
            </a:pPr>
            <a:r>
              <a:rPr lang="en-US" dirty="0"/>
              <a:t>Searching in Binary Search Tree</a:t>
            </a:r>
          </a:p>
        </p:txBody>
      </p:sp>
      <p:sp>
        <p:nvSpPr>
          <p:cNvPr id="403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8612" y="980728"/>
            <a:ext cx="6031904" cy="5544616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  <a:buFont typeface="Monotype Sorts" pitchFamily="2" charset="2"/>
              <a:buNone/>
              <a:defRPr/>
            </a:pPr>
            <a:r>
              <a:rPr lang="en-US" dirty="0"/>
              <a:t>Algorithm </a:t>
            </a:r>
            <a:r>
              <a:rPr lang="en-US" b="0" i="1" dirty="0"/>
              <a:t>BTS</a:t>
            </a:r>
            <a:r>
              <a:rPr lang="en-US" b="0" dirty="0"/>
              <a:t>(</a:t>
            </a:r>
            <a:r>
              <a:rPr lang="en-US" b="0" i="1" dirty="0"/>
              <a:t>x</a:t>
            </a:r>
            <a:r>
              <a:rPr lang="en-US" b="0" dirty="0"/>
              <a:t>, </a:t>
            </a:r>
            <a:r>
              <a:rPr lang="en-US" b="0" i="1" dirty="0"/>
              <a:t>v</a:t>
            </a:r>
            <a:r>
              <a:rPr lang="en-US" b="0" dirty="0"/>
              <a:t>)</a:t>
            </a:r>
          </a:p>
          <a:p>
            <a:pPr>
              <a:lnSpc>
                <a:spcPct val="110000"/>
              </a:lnSpc>
              <a:buFont typeface="Monotype Sorts" pitchFamily="2" charset="2"/>
              <a:buNone/>
              <a:defRPr/>
            </a:pPr>
            <a:r>
              <a:rPr lang="en-US" b="0" dirty="0"/>
              <a:t>//Searches for node with key equal to </a:t>
            </a:r>
            <a:r>
              <a:rPr lang="en-US" b="0" i="1" dirty="0"/>
              <a:t>v </a:t>
            </a:r>
            <a:r>
              <a:rPr lang="en-US" b="0" dirty="0"/>
              <a:t>in BST rooted at node </a:t>
            </a:r>
            <a:r>
              <a:rPr lang="en-US" b="0" i="1" dirty="0"/>
              <a:t>x</a:t>
            </a:r>
            <a:endParaRPr lang="en-US" b="0" dirty="0"/>
          </a:p>
          <a:p>
            <a:pPr>
              <a:lnSpc>
                <a:spcPct val="110000"/>
              </a:lnSpc>
              <a:buFont typeface="Monotype Sorts" pitchFamily="2" charset="2"/>
              <a:buNone/>
              <a:defRPr/>
            </a:pPr>
            <a:r>
              <a:rPr lang="en-US" dirty="0"/>
              <a:t>      if </a:t>
            </a:r>
            <a:r>
              <a:rPr lang="en-US" b="0" i="1" dirty="0"/>
              <a:t>x</a:t>
            </a:r>
            <a:r>
              <a:rPr lang="en-US" dirty="0"/>
              <a:t> = NIL  return </a:t>
            </a:r>
            <a:r>
              <a:rPr lang="en-US" b="0" dirty="0"/>
              <a:t>-1</a:t>
            </a:r>
          </a:p>
          <a:p>
            <a:pPr>
              <a:lnSpc>
                <a:spcPct val="110000"/>
              </a:lnSpc>
              <a:buFont typeface="Monotype Sorts" pitchFamily="2" charset="2"/>
              <a:buNone/>
              <a:defRPr/>
            </a:pPr>
            <a:r>
              <a:rPr lang="en-US" dirty="0"/>
              <a:t>      else if</a:t>
            </a:r>
            <a:r>
              <a:rPr lang="en-US" b="0" dirty="0"/>
              <a:t>  </a:t>
            </a:r>
            <a:r>
              <a:rPr lang="en-US" b="0" i="1" dirty="0"/>
              <a:t>v</a:t>
            </a:r>
            <a:r>
              <a:rPr lang="en-US" b="0" dirty="0"/>
              <a:t> = </a:t>
            </a:r>
            <a:r>
              <a:rPr lang="en-US" b="0" i="1" dirty="0"/>
              <a:t>K</a:t>
            </a:r>
            <a:r>
              <a:rPr lang="en-US" b="0" dirty="0"/>
              <a:t>(</a:t>
            </a:r>
            <a:r>
              <a:rPr lang="en-US" b="0" i="1" dirty="0"/>
              <a:t>x</a:t>
            </a:r>
            <a:r>
              <a:rPr lang="en-US" b="0" dirty="0"/>
              <a:t>)</a:t>
            </a:r>
            <a:r>
              <a:rPr lang="en-US" dirty="0"/>
              <a:t>  return </a:t>
            </a:r>
            <a:r>
              <a:rPr lang="en-US" b="0" i="1" dirty="0"/>
              <a:t>x</a:t>
            </a:r>
          </a:p>
          <a:p>
            <a:pPr>
              <a:lnSpc>
                <a:spcPct val="110000"/>
              </a:lnSpc>
              <a:buFont typeface="Monotype Sorts" pitchFamily="2" charset="2"/>
              <a:buNone/>
              <a:defRPr/>
            </a:pPr>
            <a:r>
              <a:rPr lang="en-US" dirty="0"/>
              <a:t>      else if  </a:t>
            </a:r>
            <a:r>
              <a:rPr lang="en-US" b="0" i="1" dirty="0"/>
              <a:t>v &lt; K</a:t>
            </a:r>
            <a:r>
              <a:rPr lang="en-US" b="0" dirty="0"/>
              <a:t>(</a:t>
            </a:r>
            <a:r>
              <a:rPr lang="en-US" b="0" i="1" dirty="0"/>
              <a:t>x</a:t>
            </a:r>
            <a:r>
              <a:rPr lang="en-US" b="0" dirty="0"/>
              <a:t>)</a:t>
            </a:r>
            <a:r>
              <a:rPr lang="en-US" dirty="0"/>
              <a:t>  return </a:t>
            </a:r>
            <a:r>
              <a:rPr lang="en-US" b="0" i="1" dirty="0"/>
              <a:t>BTS</a:t>
            </a:r>
            <a:r>
              <a:rPr lang="en-US" b="0" dirty="0"/>
              <a:t>(</a:t>
            </a:r>
            <a:r>
              <a:rPr lang="en-US" b="0" i="1" dirty="0"/>
              <a:t>left</a:t>
            </a:r>
            <a:r>
              <a:rPr lang="en-US" b="0" dirty="0"/>
              <a:t>(</a:t>
            </a:r>
            <a:r>
              <a:rPr lang="en-US" b="0" i="1" dirty="0"/>
              <a:t>x</a:t>
            </a:r>
            <a:r>
              <a:rPr lang="en-US" b="0" dirty="0"/>
              <a:t>)</a:t>
            </a:r>
            <a:r>
              <a:rPr lang="en-US" b="0" i="1" dirty="0"/>
              <a:t>, v</a:t>
            </a:r>
            <a:r>
              <a:rPr lang="en-US" b="0" dirty="0"/>
              <a:t>)</a:t>
            </a:r>
          </a:p>
          <a:p>
            <a:pPr>
              <a:lnSpc>
                <a:spcPct val="110000"/>
              </a:lnSpc>
              <a:buFont typeface="Monotype Sorts" pitchFamily="2" charset="2"/>
              <a:buNone/>
              <a:defRPr/>
            </a:pPr>
            <a:r>
              <a:rPr lang="en-US" dirty="0"/>
              <a:t>      else return </a:t>
            </a:r>
            <a:r>
              <a:rPr lang="en-US" b="0" i="1" dirty="0"/>
              <a:t>BTS</a:t>
            </a:r>
            <a:r>
              <a:rPr lang="en-US" b="0" dirty="0"/>
              <a:t>(</a:t>
            </a:r>
            <a:r>
              <a:rPr lang="en-US" b="0" i="1" dirty="0"/>
              <a:t>right</a:t>
            </a:r>
            <a:r>
              <a:rPr lang="en-US" b="0" dirty="0"/>
              <a:t>(</a:t>
            </a:r>
            <a:r>
              <a:rPr lang="en-US" b="0" i="1" dirty="0"/>
              <a:t>x</a:t>
            </a:r>
            <a:r>
              <a:rPr lang="en-US" b="0" dirty="0"/>
              <a:t>)</a:t>
            </a:r>
            <a:r>
              <a:rPr lang="en-US" b="0" i="1" dirty="0"/>
              <a:t>, v</a:t>
            </a:r>
            <a:r>
              <a:rPr lang="en-US" b="0" dirty="0"/>
              <a:t>)</a:t>
            </a:r>
          </a:p>
          <a:p>
            <a:pPr>
              <a:lnSpc>
                <a:spcPct val="110000"/>
              </a:lnSpc>
              <a:buFont typeface="Monotype Sorts" pitchFamily="2" charset="2"/>
              <a:buNone/>
              <a:defRPr/>
            </a:pPr>
            <a:endParaRPr lang="en-US" b="0" dirty="0"/>
          </a:p>
          <a:p>
            <a:pPr>
              <a:lnSpc>
                <a:spcPct val="110000"/>
              </a:lnSpc>
              <a:spcBef>
                <a:spcPct val="50000"/>
              </a:spcBef>
              <a:buFont typeface="Monotype Sorts" pitchFamily="2" charset="2"/>
              <a:buNone/>
              <a:defRPr/>
            </a:pPr>
            <a:r>
              <a:rPr lang="en-US" dirty="0">
                <a:cs typeface="Arial" charset="0"/>
              </a:rPr>
              <a:t>Efficiency</a:t>
            </a:r>
            <a:endParaRPr lang="en-US" dirty="0"/>
          </a:p>
          <a:p>
            <a:pPr>
              <a:lnSpc>
                <a:spcPct val="110000"/>
              </a:lnSpc>
              <a:spcBef>
                <a:spcPct val="50000"/>
              </a:spcBef>
              <a:buFont typeface="Monotype Sorts" pitchFamily="2" charset="2"/>
              <a:buNone/>
              <a:defRPr/>
            </a:pPr>
            <a:r>
              <a:rPr lang="en-US" dirty="0"/>
              <a:t>   worst case:    </a:t>
            </a:r>
            <a:r>
              <a:rPr lang="en-US" dirty="0">
                <a:cs typeface="Arial" charset="0"/>
              </a:rPr>
              <a:t>C(</a:t>
            </a:r>
            <a:r>
              <a:rPr lang="en-US" i="1" dirty="0">
                <a:cs typeface="Arial" charset="0"/>
              </a:rPr>
              <a:t>n</a:t>
            </a:r>
            <a:r>
              <a:rPr lang="en-US" dirty="0">
                <a:cs typeface="Arial" charset="0"/>
              </a:rPr>
              <a:t>) = </a:t>
            </a:r>
            <a:r>
              <a:rPr lang="en-US" i="1" dirty="0">
                <a:cs typeface="Arial" charset="0"/>
              </a:rPr>
              <a:t>n</a:t>
            </a:r>
            <a:endParaRPr lang="en-US" dirty="0">
              <a:cs typeface="Arial" charset="0"/>
            </a:endParaRPr>
          </a:p>
          <a:p>
            <a:pPr>
              <a:lnSpc>
                <a:spcPct val="110000"/>
              </a:lnSpc>
              <a:buFont typeface="Monotype Sorts" pitchFamily="2" charset="2"/>
              <a:buNone/>
              <a:defRPr/>
            </a:pPr>
            <a:r>
              <a:rPr lang="en-US" dirty="0"/>
              <a:t>	average case: </a:t>
            </a:r>
            <a:r>
              <a:rPr lang="en-US" dirty="0">
                <a:cs typeface="Arial" charset="0"/>
              </a:rPr>
              <a:t>C(</a:t>
            </a:r>
            <a:r>
              <a:rPr lang="en-US" i="1" dirty="0">
                <a:cs typeface="Arial" charset="0"/>
              </a:rPr>
              <a:t>n</a:t>
            </a:r>
            <a:r>
              <a:rPr lang="en-US" dirty="0">
                <a:cs typeface="Arial" charset="0"/>
              </a:rPr>
              <a:t>) </a:t>
            </a:r>
            <a:r>
              <a:rPr lang="en-US" dirty="0">
                <a:latin typeface="Lucida Grande" pitchFamily="84" charset="0"/>
                <a:cs typeface="Arial" charset="0"/>
              </a:rPr>
              <a:t>≈</a:t>
            </a:r>
            <a:r>
              <a:rPr lang="en-US" dirty="0">
                <a:cs typeface="Arial" charset="0"/>
              </a:rPr>
              <a:t> 2ln </a:t>
            </a:r>
            <a:r>
              <a:rPr lang="en-US" i="1" dirty="0">
                <a:cs typeface="Arial" charset="0"/>
              </a:rPr>
              <a:t>n </a:t>
            </a:r>
            <a:r>
              <a:rPr lang="en-US" dirty="0">
                <a:latin typeface="Lucida Grande" pitchFamily="84" charset="0"/>
                <a:cs typeface="Arial" charset="0"/>
              </a:rPr>
              <a:t>≈</a:t>
            </a:r>
            <a:r>
              <a:rPr lang="en-US" dirty="0">
                <a:cs typeface="Arial" charset="0"/>
              </a:rPr>
              <a:t> 1.39</a:t>
            </a:r>
            <a:r>
              <a:rPr lang="en-US" dirty="0"/>
              <a:t>log</a:t>
            </a:r>
            <a:r>
              <a:rPr lang="en-US" baseline="-25000" dirty="0"/>
              <a:t>2</a:t>
            </a:r>
            <a:r>
              <a:rPr lang="en-US" dirty="0"/>
              <a:t> </a:t>
            </a:r>
            <a:r>
              <a:rPr lang="en-US" i="1" dirty="0"/>
              <a:t>n</a:t>
            </a:r>
            <a:endParaRPr lang="en-US" dirty="0"/>
          </a:p>
          <a:p>
            <a:pPr>
              <a:lnSpc>
                <a:spcPct val="90000"/>
              </a:lnSpc>
              <a:buFont typeface="Monotype Sorts" pitchFamily="2" charset="2"/>
              <a:buNone/>
              <a:defRPr/>
            </a:pPr>
            <a:endParaRPr lang="en-US" dirty="0"/>
          </a:p>
        </p:txBody>
      </p:sp>
      <p:sp>
        <p:nvSpPr>
          <p:cNvPr id="4" name="Oval 4">
            <a:extLst>
              <a:ext uri="{FF2B5EF4-FFF2-40B4-BE49-F238E27FC236}">
                <a16:creationId xmlns:a16="http://schemas.microsoft.com/office/drawing/2014/main" id="{6A6B5457-D17C-42A0-A8A5-404DFEB19E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90009" y="2705472"/>
            <a:ext cx="533400" cy="5334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bg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bg2"/>
                </a:solidFill>
              </a:rPr>
              <a:t>k</a:t>
            </a:r>
          </a:p>
        </p:txBody>
      </p:sp>
      <p:sp>
        <p:nvSpPr>
          <p:cNvPr id="5" name="Line 5">
            <a:extLst>
              <a:ext uri="{FF2B5EF4-FFF2-40B4-BE49-F238E27FC236}">
                <a16:creationId xmlns:a16="http://schemas.microsoft.com/office/drawing/2014/main" id="{900AF71E-7A74-4F7E-A65C-92364E336C1C}"/>
              </a:ext>
            </a:extLst>
          </p:cNvPr>
          <p:cNvSpPr>
            <a:spLocks noChangeShapeType="1"/>
          </p:cNvSpPr>
          <p:nvPr/>
        </p:nvSpPr>
        <p:spPr bwMode="auto">
          <a:xfrm>
            <a:off x="9671009" y="3238872"/>
            <a:ext cx="457200" cy="8382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Line 6">
            <a:extLst>
              <a:ext uri="{FF2B5EF4-FFF2-40B4-BE49-F238E27FC236}">
                <a16:creationId xmlns:a16="http://schemas.microsoft.com/office/drawing/2014/main" id="{6A981D54-E782-4017-A570-BE0ADAF4386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832809" y="3238872"/>
            <a:ext cx="609600" cy="8382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Text Box 7">
            <a:extLst>
              <a:ext uri="{FF2B5EF4-FFF2-40B4-BE49-F238E27FC236}">
                <a16:creationId xmlns:a16="http://schemas.microsoft.com/office/drawing/2014/main" id="{3F79A7D1-EE81-4896-BA5C-2AF6B733C8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85359" y="2629273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F5B33B45-3F09-42F2-91EC-CAED9D4E40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85359" y="4381873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9" name="Text Box 9">
            <a:extLst>
              <a:ext uri="{FF2B5EF4-FFF2-40B4-BE49-F238E27FC236}">
                <a16:creationId xmlns:a16="http://schemas.microsoft.com/office/drawing/2014/main" id="{0D0DD198-BA12-425E-8CBA-31F78B3C7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56759" y="3238873"/>
            <a:ext cx="184150" cy="37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10" name="AutoShape 10">
            <a:extLst>
              <a:ext uri="{FF2B5EF4-FFF2-40B4-BE49-F238E27FC236}">
                <a16:creationId xmlns:a16="http://schemas.microsoft.com/office/drawing/2014/main" id="{BB1DFA47-5135-42ED-8771-830DF48277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99409" y="4077072"/>
            <a:ext cx="1066800" cy="13716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 w="12700">
            <a:solidFill>
              <a:srgbClr val="FF0000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bg2"/>
                </a:solidFill>
              </a:rPr>
              <a:t>&lt;k</a:t>
            </a:r>
          </a:p>
        </p:txBody>
      </p:sp>
      <p:sp>
        <p:nvSpPr>
          <p:cNvPr id="11" name="AutoShape 11">
            <a:extLst>
              <a:ext uri="{FF2B5EF4-FFF2-40B4-BE49-F238E27FC236}">
                <a16:creationId xmlns:a16="http://schemas.microsoft.com/office/drawing/2014/main" id="{197DF815-BBC6-4C75-AA47-DE175750C0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94809" y="4077072"/>
            <a:ext cx="1066800" cy="13716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 w="12700">
            <a:solidFill>
              <a:srgbClr val="FF0000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bg2"/>
                </a:solidFill>
              </a:rPr>
              <a:t>&gt;k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7ABF6EE-755E-BB40-BE0C-BF5C272492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4426">
        <p:fade/>
      </p:transition>
    </mc:Choice>
    <mc:Fallback xmlns="">
      <p:transition spd="med" advTm="7442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58" name="Rectangle 2"/>
          <p:cNvSpPr>
            <a:spLocks noGrp="1" noChangeArrowheads="1"/>
          </p:cNvSpPr>
          <p:nvPr>
            <p:ph type="title"/>
          </p:nvPr>
        </p:nvSpPr>
        <p:spPr>
          <a:xfrm>
            <a:off x="1053852" y="0"/>
            <a:ext cx="9144001" cy="843880"/>
          </a:xfrm>
        </p:spPr>
        <p:txBody>
          <a:bodyPr/>
          <a:lstStyle/>
          <a:p>
            <a:pPr>
              <a:defRPr/>
            </a:pPr>
            <a:r>
              <a:rPr lang="en-US" dirty="0"/>
              <a:t>Binary Search</a:t>
            </a:r>
          </a:p>
        </p:txBody>
      </p:sp>
      <p:sp>
        <p:nvSpPr>
          <p:cNvPr id="3010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93812" y="1196752"/>
            <a:ext cx="5688632" cy="54387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Monotype Sorts" pitchFamily="2" charset="2"/>
              <a:buNone/>
              <a:defRPr/>
            </a:pPr>
            <a:r>
              <a:rPr lang="en-US" dirty="0"/>
              <a:t>Very efficient algorithm for searching in </a:t>
            </a:r>
            <a:r>
              <a:rPr lang="en-US" u="sng" dirty="0"/>
              <a:t>sorted array</a:t>
            </a:r>
            <a:r>
              <a:rPr lang="en-US" dirty="0"/>
              <a:t>:</a:t>
            </a:r>
          </a:p>
          <a:p>
            <a:pPr>
              <a:lnSpc>
                <a:spcPct val="100000"/>
              </a:lnSpc>
              <a:buFont typeface="Monotype Sorts" pitchFamily="2" charset="2"/>
              <a:buNone/>
              <a:defRPr/>
            </a:pPr>
            <a:r>
              <a:rPr lang="en-US" dirty="0"/>
              <a:t>                              </a:t>
            </a:r>
            <a:r>
              <a:rPr lang="en-US" i="1" dirty="0"/>
              <a:t>K</a:t>
            </a:r>
          </a:p>
          <a:p>
            <a:pPr>
              <a:lnSpc>
                <a:spcPct val="100000"/>
              </a:lnSpc>
              <a:buFont typeface="Monotype Sorts" pitchFamily="2" charset="2"/>
              <a:buNone/>
              <a:defRPr/>
            </a:pPr>
            <a:r>
              <a:rPr lang="en-US" dirty="0"/>
              <a:t>		                   vs</a:t>
            </a:r>
          </a:p>
          <a:p>
            <a:pPr>
              <a:lnSpc>
                <a:spcPct val="100000"/>
              </a:lnSpc>
              <a:buFont typeface="Monotype Sorts" pitchFamily="2" charset="2"/>
              <a:buNone/>
              <a:defRPr/>
            </a:pPr>
            <a:r>
              <a:rPr lang="en-US" dirty="0"/>
              <a:t>		A[0]  .  .  .  A[</a:t>
            </a:r>
            <a:r>
              <a:rPr lang="en-US" i="1" dirty="0"/>
              <a:t>m</a:t>
            </a:r>
            <a:r>
              <a:rPr lang="en-US" dirty="0"/>
              <a:t>]  .  .  .  A[</a:t>
            </a:r>
            <a:r>
              <a:rPr lang="en-US" i="1" dirty="0"/>
              <a:t>n</a:t>
            </a:r>
            <a:r>
              <a:rPr lang="en-US" dirty="0"/>
              <a:t>-1]</a:t>
            </a:r>
          </a:p>
          <a:p>
            <a:pPr>
              <a:lnSpc>
                <a:spcPct val="100000"/>
              </a:lnSpc>
              <a:buFont typeface="Monotype Sorts" pitchFamily="2" charset="2"/>
              <a:buNone/>
              <a:defRPr/>
            </a:pPr>
            <a:r>
              <a:rPr lang="en-US" dirty="0"/>
              <a:t>If </a:t>
            </a:r>
            <a:r>
              <a:rPr lang="en-US" i="1" dirty="0"/>
              <a:t>K = </a:t>
            </a:r>
            <a:r>
              <a:rPr lang="en-US" dirty="0"/>
              <a:t>A[</a:t>
            </a:r>
            <a:r>
              <a:rPr lang="en-US" i="1" dirty="0"/>
              <a:t>m</a:t>
            </a:r>
            <a:r>
              <a:rPr lang="en-US" dirty="0"/>
              <a:t>], stop (successful search);  otherwise, continue searching by the same method in A[0..</a:t>
            </a:r>
            <a:r>
              <a:rPr lang="en-US" i="1" dirty="0"/>
              <a:t>m</a:t>
            </a:r>
            <a:r>
              <a:rPr lang="en-US" dirty="0"/>
              <a:t>-1] if </a:t>
            </a:r>
            <a:r>
              <a:rPr lang="en-US" i="1" dirty="0"/>
              <a:t>K &lt; </a:t>
            </a:r>
            <a:r>
              <a:rPr lang="en-US" dirty="0"/>
              <a:t>A[</a:t>
            </a:r>
            <a:r>
              <a:rPr lang="en-US" i="1" dirty="0"/>
              <a:t>m</a:t>
            </a:r>
            <a:r>
              <a:rPr lang="en-US" dirty="0"/>
              <a:t>] and in A[</a:t>
            </a:r>
            <a:r>
              <a:rPr lang="en-US" i="1" dirty="0"/>
              <a:t>m</a:t>
            </a:r>
            <a:r>
              <a:rPr lang="en-US" dirty="0"/>
              <a:t>+1..</a:t>
            </a:r>
            <a:r>
              <a:rPr lang="en-US" i="1" dirty="0"/>
              <a:t>n</a:t>
            </a:r>
            <a:r>
              <a:rPr lang="en-US" dirty="0"/>
              <a:t>-1] if </a:t>
            </a:r>
            <a:r>
              <a:rPr lang="en-US" i="1" dirty="0"/>
              <a:t>K &gt; </a:t>
            </a:r>
            <a:r>
              <a:rPr lang="en-US" dirty="0"/>
              <a:t>A[</a:t>
            </a:r>
            <a:r>
              <a:rPr lang="en-US" i="1" dirty="0"/>
              <a:t>m</a:t>
            </a:r>
            <a:r>
              <a:rPr lang="en-US" dirty="0"/>
              <a:t>]</a:t>
            </a:r>
            <a:br>
              <a:rPr lang="en-US" dirty="0"/>
            </a:b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21A13C1-6BB6-4CCA-87FC-1E5E18C1B61F}"/>
              </a:ext>
            </a:extLst>
          </p:cNvPr>
          <p:cNvSpPr txBox="1">
            <a:spLocks noChangeArrowheads="1"/>
          </p:cNvSpPr>
          <p:nvPr/>
        </p:nvSpPr>
        <p:spPr>
          <a:xfrm>
            <a:off x="7102524" y="1412776"/>
            <a:ext cx="4320480" cy="37444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  <a:buFont typeface="Monotype Sorts" pitchFamily="2" charset="2"/>
              <a:buNone/>
              <a:defRPr/>
            </a:pPr>
            <a:r>
              <a:rPr lang="en-US" i="1" dirty="0"/>
              <a:t>l </a:t>
            </a:r>
            <a:r>
              <a:rPr lang="en-US" dirty="0">
                <a:sym typeface="Symbol" pitchFamily="84" charset="2"/>
              </a:rPr>
              <a:t> 0;   </a:t>
            </a:r>
            <a:r>
              <a:rPr lang="en-US" i="1" dirty="0">
                <a:sym typeface="Symbol" pitchFamily="84" charset="2"/>
              </a:rPr>
              <a:t>r</a:t>
            </a:r>
            <a:r>
              <a:rPr lang="en-US" dirty="0">
                <a:sym typeface="Symbol" pitchFamily="84" charset="2"/>
              </a:rPr>
              <a:t>  </a:t>
            </a:r>
            <a:r>
              <a:rPr lang="en-US" i="1" dirty="0">
                <a:sym typeface="Symbol" pitchFamily="84" charset="2"/>
              </a:rPr>
              <a:t>n</a:t>
            </a:r>
            <a:r>
              <a:rPr lang="en-US" dirty="0">
                <a:sym typeface="Symbol" pitchFamily="84" charset="2"/>
              </a:rPr>
              <a:t>-1</a:t>
            </a:r>
          </a:p>
          <a:p>
            <a:pPr>
              <a:lnSpc>
                <a:spcPct val="80000"/>
              </a:lnSpc>
              <a:buFont typeface="Monotype Sorts" pitchFamily="2" charset="2"/>
              <a:buNone/>
              <a:defRPr/>
            </a:pPr>
            <a:r>
              <a:rPr lang="en-US" dirty="0"/>
              <a:t>while </a:t>
            </a:r>
            <a:r>
              <a:rPr lang="en-US" i="1" dirty="0"/>
              <a:t>l</a:t>
            </a:r>
            <a:r>
              <a:rPr lang="en-US" dirty="0"/>
              <a:t> </a:t>
            </a:r>
            <a:r>
              <a:rPr lang="en-US" dirty="0">
                <a:sym typeface="Symbol" pitchFamily="84" charset="2"/>
              </a:rPr>
              <a:t> </a:t>
            </a:r>
            <a:r>
              <a:rPr lang="en-US" i="1" dirty="0">
                <a:sym typeface="Symbol" pitchFamily="84" charset="2"/>
              </a:rPr>
              <a:t>r</a:t>
            </a:r>
            <a:r>
              <a:rPr lang="en-US" dirty="0">
                <a:sym typeface="Symbol" pitchFamily="84" charset="2"/>
              </a:rPr>
              <a:t> do</a:t>
            </a:r>
          </a:p>
          <a:p>
            <a:pPr>
              <a:lnSpc>
                <a:spcPct val="80000"/>
              </a:lnSpc>
              <a:buFont typeface="Monotype Sorts" pitchFamily="2" charset="2"/>
              <a:buNone/>
              <a:defRPr/>
            </a:pPr>
            <a:r>
              <a:rPr lang="en-US" dirty="0">
                <a:sym typeface="Symbol" pitchFamily="84" charset="2"/>
              </a:rPr>
              <a:t>	</a:t>
            </a:r>
            <a:r>
              <a:rPr lang="en-US" i="1" dirty="0">
                <a:sym typeface="Symbol" pitchFamily="84" charset="2"/>
              </a:rPr>
              <a:t>m</a:t>
            </a:r>
            <a:r>
              <a:rPr lang="en-US" dirty="0">
                <a:sym typeface="Symbol" pitchFamily="84" charset="2"/>
              </a:rPr>
              <a:t>  (</a:t>
            </a:r>
            <a:r>
              <a:rPr lang="en-US" i="1" dirty="0" err="1">
                <a:sym typeface="Symbol" pitchFamily="84" charset="2"/>
              </a:rPr>
              <a:t>l</a:t>
            </a:r>
            <a:r>
              <a:rPr lang="en-US" dirty="0" err="1">
                <a:sym typeface="Symbol" pitchFamily="84" charset="2"/>
              </a:rPr>
              <a:t>+</a:t>
            </a:r>
            <a:r>
              <a:rPr lang="en-US" i="1" dirty="0" err="1">
                <a:sym typeface="Symbol" pitchFamily="84" charset="2"/>
              </a:rPr>
              <a:t>r</a:t>
            </a:r>
            <a:r>
              <a:rPr lang="en-US" dirty="0">
                <a:sym typeface="Symbol" pitchFamily="84" charset="2"/>
              </a:rPr>
              <a:t>)/2</a:t>
            </a:r>
          </a:p>
          <a:p>
            <a:pPr>
              <a:lnSpc>
                <a:spcPct val="80000"/>
              </a:lnSpc>
              <a:buFont typeface="Monotype Sorts" pitchFamily="2" charset="2"/>
              <a:buNone/>
              <a:defRPr/>
            </a:pPr>
            <a:r>
              <a:rPr lang="en-US" dirty="0">
                <a:sym typeface="Symbol" pitchFamily="84" charset="2"/>
              </a:rPr>
              <a:t>     if  </a:t>
            </a:r>
            <a:r>
              <a:rPr lang="en-US" i="1" dirty="0">
                <a:sym typeface="Symbol" pitchFamily="84" charset="2"/>
              </a:rPr>
              <a:t>K = </a:t>
            </a:r>
            <a:r>
              <a:rPr lang="en-US" dirty="0">
                <a:sym typeface="Symbol" pitchFamily="84" charset="2"/>
              </a:rPr>
              <a:t>A[</a:t>
            </a:r>
            <a:r>
              <a:rPr lang="en-US" i="1" dirty="0">
                <a:sym typeface="Symbol" pitchFamily="84" charset="2"/>
              </a:rPr>
              <a:t>m</a:t>
            </a:r>
            <a:r>
              <a:rPr lang="en-US" dirty="0">
                <a:sym typeface="Symbol" pitchFamily="84" charset="2"/>
              </a:rPr>
              <a:t>]  return </a:t>
            </a:r>
            <a:r>
              <a:rPr lang="en-US" i="1" dirty="0">
                <a:sym typeface="Symbol" pitchFamily="84" charset="2"/>
              </a:rPr>
              <a:t>m</a:t>
            </a:r>
            <a:endParaRPr lang="en-US" dirty="0">
              <a:sym typeface="Symbol" pitchFamily="84" charset="2"/>
            </a:endParaRPr>
          </a:p>
          <a:p>
            <a:pPr>
              <a:lnSpc>
                <a:spcPct val="80000"/>
              </a:lnSpc>
              <a:buFont typeface="Monotype Sorts" pitchFamily="2" charset="2"/>
              <a:buNone/>
              <a:defRPr/>
            </a:pPr>
            <a:r>
              <a:rPr lang="en-US" dirty="0">
                <a:sym typeface="Symbol" pitchFamily="84" charset="2"/>
              </a:rPr>
              <a:t>     else if </a:t>
            </a:r>
            <a:r>
              <a:rPr lang="en-US" i="1" dirty="0">
                <a:sym typeface="Symbol" pitchFamily="84" charset="2"/>
              </a:rPr>
              <a:t>K &lt; </a:t>
            </a:r>
            <a:r>
              <a:rPr lang="en-US" dirty="0">
                <a:sym typeface="Symbol" pitchFamily="84" charset="2"/>
              </a:rPr>
              <a:t>A[</a:t>
            </a:r>
            <a:r>
              <a:rPr lang="en-US" i="1" dirty="0">
                <a:sym typeface="Symbol" pitchFamily="84" charset="2"/>
              </a:rPr>
              <a:t>m</a:t>
            </a:r>
            <a:r>
              <a:rPr lang="en-US" dirty="0">
                <a:sym typeface="Symbol" pitchFamily="84" charset="2"/>
              </a:rPr>
              <a:t>]  </a:t>
            </a:r>
            <a:r>
              <a:rPr lang="en-US" i="1" dirty="0">
                <a:sym typeface="Symbol" pitchFamily="84" charset="2"/>
              </a:rPr>
              <a:t>r </a:t>
            </a:r>
            <a:r>
              <a:rPr lang="en-US" dirty="0">
                <a:sym typeface="Symbol" pitchFamily="84" charset="2"/>
              </a:rPr>
              <a:t> </a:t>
            </a:r>
            <a:r>
              <a:rPr lang="en-US" i="1" dirty="0">
                <a:sym typeface="Symbol" pitchFamily="84" charset="2"/>
              </a:rPr>
              <a:t>m</a:t>
            </a:r>
            <a:r>
              <a:rPr lang="en-US" dirty="0">
                <a:sym typeface="Symbol" pitchFamily="84" charset="2"/>
              </a:rPr>
              <a:t>-1</a:t>
            </a:r>
          </a:p>
          <a:p>
            <a:pPr>
              <a:lnSpc>
                <a:spcPct val="80000"/>
              </a:lnSpc>
              <a:buFont typeface="Monotype Sorts" pitchFamily="2" charset="2"/>
              <a:buNone/>
              <a:defRPr/>
            </a:pPr>
            <a:r>
              <a:rPr lang="en-US" dirty="0">
                <a:sym typeface="Symbol" pitchFamily="84" charset="2"/>
              </a:rPr>
              <a:t>     else </a:t>
            </a:r>
            <a:r>
              <a:rPr lang="en-US" i="1" dirty="0"/>
              <a:t>l </a:t>
            </a:r>
            <a:r>
              <a:rPr lang="en-US" dirty="0">
                <a:sym typeface="Symbol" pitchFamily="84" charset="2"/>
              </a:rPr>
              <a:t> </a:t>
            </a:r>
            <a:r>
              <a:rPr lang="en-US" i="1" dirty="0">
                <a:sym typeface="Symbol" pitchFamily="84" charset="2"/>
              </a:rPr>
              <a:t>m</a:t>
            </a:r>
            <a:r>
              <a:rPr lang="en-US" dirty="0">
                <a:sym typeface="Symbol" pitchFamily="84" charset="2"/>
              </a:rPr>
              <a:t>+1</a:t>
            </a:r>
          </a:p>
          <a:p>
            <a:pPr>
              <a:lnSpc>
                <a:spcPct val="80000"/>
              </a:lnSpc>
              <a:buFont typeface="Monotype Sorts" pitchFamily="2" charset="2"/>
              <a:buNone/>
              <a:defRPr/>
            </a:pPr>
            <a:r>
              <a:rPr lang="en-US" dirty="0">
                <a:sym typeface="Symbol" pitchFamily="84" charset="2"/>
              </a:rPr>
              <a:t>return -1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674BCFD-1812-D44D-8191-7F33094669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4472">
        <p:fade/>
      </p:transition>
    </mc:Choice>
    <mc:Fallback xmlns="">
      <p:transition spd="med" advTm="6447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06" name="Rectangle 2"/>
          <p:cNvSpPr>
            <a:spLocks noGrp="1" noChangeArrowheads="1"/>
          </p:cNvSpPr>
          <p:nvPr>
            <p:ph type="title"/>
          </p:nvPr>
        </p:nvSpPr>
        <p:spPr>
          <a:xfrm>
            <a:off x="1125860" y="116632"/>
            <a:ext cx="9144001" cy="771872"/>
          </a:xfrm>
        </p:spPr>
        <p:txBody>
          <a:bodyPr/>
          <a:lstStyle/>
          <a:p>
            <a:pPr>
              <a:defRPr/>
            </a:pPr>
            <a:r>
              <a:rPr lang="en-US" dirty="0"/>
              <a:t>Analysis of Binary Search</a:t>
            </a:r>
          </a:p>
        </p:txBody>
      </p:sp>
      <p:sp>
        <p:nvSpPr>
          <p:cNvPr id="3031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2411" y="1412776"/>
            <a:ext cx="9144001" cy="4594447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defRPr/>
            </a:pPr>
            <a:r>
              <a:rPr lang="en-US" dirty="0"/>
              <a:t>Time efficiency</a:t>
            </a:r>
          </a:p>
          <a:p>
            <a:pPr lvl="1">
              <a:lnSpc>
                <a:spcPct val="100000"/>
              </a:lnSpc>
              <a:defRPr/>
            </a:pPr>
            <a:r>
              <a:rPr lang="en-US" sz="2400" dirty="0"/>
              <a:t>worst-case recurrence:  </a:t>
            </a:r>
            <a:r>
              <a:rPr lang="en-US" sz="2400" i="1" dirty="0" err="1"/>
              <a:t>C</a:t>
            </a:r>
            <a:r>
              <a:rPr lang="en-US" sz="2400" i="1" baseline="-25000" dirty="0" err="1"/>
              <a:t>w</a:t>
            </a:r>
            <a:r>
              <a:rPr lang="en-US" sz="2400" i="1" baseline="-25000" dirty="0"/>
              <a:t> </a:t>
            </a:r>
            <a:r>
              <a:rPr lang="en-US" sz="2400" dirty="0"/>
              <a:t>(</a:t>
            </a:r>
            <a:r>
              <a:rPr lang="en-US" sz="2400" i="1" dirty="0"/>
              <a:t>n</a:t>
            </a:r>
            <a:r>
              <a:rPr lang="en-US" sz="2400" dirty="0"/>
              <a:t>) = 1 + </a:t>
            </a:r>
            <a:r>
              <a:rPr lang="en-US" sz="2400" i="1" dirty="0" err="1"/>
              <a:t>C</a:t>
            </a:r>
            <a:r>
              <a:rPr lang="en-US" sz="2400" i="1" baseline="-25000" dirty="0" err="1"/>
              <a:t>w</a:t>
            </a:r>
            <a:r>
              <a:rPr lang="en-US" sz="2400" dirty="0"/>
              <a:t>( </a:t>
            </a:r>
            <a:r>
              <a:rPr lang="en-US" sz="2400" dirty="0">
                <a:sym typeface="Symbol" pitchFamily="84" charset="2"/>
              </a:rPr>
              <a:t></a:t>
            </a:r>
            <a:r>
              <a:rPr lang="en-US" sz="2400" i="1" dirty="0"/>
              <a:t>n</a:t>
            </a:r>
            <a:r>
              <a:rPr lang="en-US" sz="2400" dirty="0"/>
              <a:t>/2</a:t>
            </a:r>
            <a:r>
              <a:rPr lang="en-US" sz="2400" dirty="0">
                <a:sym typeface="Symbol" pitchFamily="84" charset="2"/>
              </a:rPr>
              <a:t> </a:t>
            </a:r>
            <a:r>
              <a:rPr lang="en-US" sz="2400" dirty="0"/>
              <a:t>),  </a:t>
            </a:r>
            <a:r>
              <a:rPr lang="en-US" sz="2400" i="1" dirty="0" err="1"/>
              <a:t>C</a:t>
            </a:r>
            <a:r>
              <a:rPr lang="en-US" sz="2400" i="1" baseline="-25000" dirty="0" err="1"/>
              <a:t>w</a:t>
            </a:r>
            <a:r>
              <a:rPr lang="en-US" sz="2400" i="1" baseline="-25000" dirty="0"/>
              <a:t> </a:t>
            </a:r>
            <a:r>
              <a:rPr lang="en-US" sz="2400" dirty="0"/>
              <a:t>(1) = 1</a:t>
            </a:r>
          </a:p>
          <a:p>
            <a:pPr marL="231775" lvl="1" indent="0">
              <a:lnSpc>
                <a:spcPct val="100000"/>
              </a:lnSpc>
              <a:buNone/>
              <a:defRPr/>
            </a:pPr>
            <a:r>
              <a:rPr lang="en-US" sz="2400" dirty="0"/>
              <a:t> </a:t>
            </a:r>
            <a:br>
              <a:rPr lang="en-US" sz="2400" dirty="0"/>
            </a:br>
            <a:r>
              <a:rPr lang="en-US" sz="2400" dirty="0"/>
              <a:t>   Solution: </a:t>
            </a:r>
            <a:r>
              <a:rPr lang="en-US" sz="2400" i="1" dirty="0" err="1"/>
              <a:t>C</a:t>
            </a:r>
            <a:r>
              <a:rPr lang="en-US" sz="2400" i="1" baseline="-25000" dirty="0" err="1"/>
              <a:t>w</a:t>
            </a:r>
            <a:r>
              <a:rPr lang="en-US" sz="2400" dirty="0"/>
              <a:t>(</a:t>
            </a:r>
            <a:r>
              <a:rPr lang="en-US" sz="2400" i="1" dirty="0"/>
              <a:t>n</a:t>
            </a:r>
            <a:r>
              <a:rPr lang="en-US" sz="2400" dirty="0"/>
              <a:t>) =</a:t>
            </a:r>
            <a:r>
              <a:rPr lang="en-US" sz="2400" i="1" dirty="0"/>
              <a:t> </a:t>
            </a:r>
            <a:r>
              <a:rPr lang="en-US" sz="2400" dirty="0">
                <a:sym typeface="Symbol" pitchFamily="84" charset="2"/>
              </a:rPr>
              <a:t></a:t>
            </a:r>
            <a:r>
              <a:rPr lang="en-US" sz="2400" dirty="0">
                <a:cs typeface="Times New Roman" pitchFamily="18" charset="0"/>
              </a:rPr>
              <a:t>log</a:t>
            </a:r>
            <a:r>
              <a:rPr lang="en-US" sz="2400" baseline="-25000" dirty="0">
                <a:cs typeface="Times New Roman" pitchFamily="18" charset="0"/>
              </a:rPr>
              <a:t>2</a:t>
            </a:r>
            <a:r>
              <a:rPr lang="en-US" sz="2400" dirty="0">
                <a:cs typeface="Times New Roman" pitchFamily="18" charset="0"/>
              </a:rPr>
              <a:t>(</a:t>
            </a:r>
            <a:r>
              <a:rPr lang="en-US" sz="2400" i="1" dirty="0">
                <a:cs typeface="Times New Roman" pitchFamily="18" charset="0"/>
              </a:rPr>
              <a:t>n</a:t>
            </a:r>
            <a:r>
              <a:rPr lang="en-US" sz="2400" dirty="0">
                <a:cs typeface="Times New Roman" pitchFamily="18" charset="0"/>
              </a:rPr>
              <a:t>+1)</a:t>
            </a:r>
            <a:r>
              <a:rPr lang="en-US" sz="2400" dirty="0">
                <a:cs typeface="Times New Roman" pitchFamily="18" charset="0"/>
                <a:sym typeface="Symbol" pitchFamily="84" charset="2"/>
              </a:rPr>
              <a:t></a:t>
            </a:r>
            <a:r>
              <a:rPr lang="en-US" sz="2400" dirty="0">
                <a:cs typeface="Times New Roman" pitchFamily="18" charset="0"/>
              </a:rPr>
              <a:t> </a:t>
            </a:r>
            <a:br>
              <a:rPr lang="en-US" sz="2400" dirty="0">
                <a:cs typeface="Times New Roman" pitchFamily="18" charset="0"/>
              </a:rPr>
            </a:br>
            <a:br>
              <a:rPr lang="en-US" sz="2400" dirty="0">
                <a:cs typeface="Times New Roman" pitchFamily="18" charset="0"/>
              </a:rPr>
            </a:br>
            <a:r>
              <a:rPr lang="en-US" sz="2400" dirty="0">
                <a:cs typeface="Times New Roman" pitchFamily="18" charset="0"/>
              </a:rPr>
              <a:t>This is VERY fast: </a:t>
            </a:r>
            <a:r>
              <a:rPr lang="en-US" sz="2400" dirty="0">
                <a:sym typeface="Symbol" pitchFamily="84" charset="2"/>
              </a:rPr>
              <a:t>e.g., </a:t>
            </a:r>
            <a:r>
              <a:rPr lang="en-US" sz="2400" dirty="0" err="1"/>
              <a:t>C</a:t>
            </a:r>
            <a:r>
              <a:rPr lang="en-US" sz="2400" i="1" baseline="-25000" dirty="0" err="1"/>
              <a:t>w</a:t>
            </a:r>
            <a:r>
              <a:rPr lang="en-US" sz="2400" dirty="0">
                <a:sym typeface="Symbol" pitchFamily="84" charset="2"/>
              </a:rPr>
              <a:t>(10</a:t>
            </a:r>
            <a:r>
              <a:rPr lang="en-US" sz="2400" baseline="30000" dirty="0">
                <a:sym typeface="Symbol" pitchFamily="84" charset="2"/>
              </a:rPr>
              <a:t>6</a:t>
            </a:r>
            <a:r>
              <a:rPr lang="en-US" sz="2400" dirty="0">
                <a:sym typeface="Symbol" pitchFamily="84" charset="2"/>
              </a:rPr>
              <a:t>) = 20</a:t>
            </a:r>
            <a:br>
              <a:rPr lang="en-US" sz="2400" dirty="0">
                <a:sym typeface="Symbol" pitchFamily="84" charset="2"/>
              </a:rPr>
            </a:br>
            <a:endParaRPr lang="en-US" sz="2400" dirty="0"/>
          </a:p>
          <a:p>
            <a:pPr>
              <a:lnSpc>
                <a:spcPct val="100000"/>
              </a:lnSpc>
              <a:defRPr/>
            </a:pPr>
            <a:r>
              <a:rPr lang="en-US" dirty="0"/>
              <a:t>Optimal for searching a sorted array</a:t>
            </a:r>
            <a:br>
              <a:rPr lang="en-US" dirty="0"/>
            </a:br>
            <a:endParaRPr lang="en-US" dirty="0"/>
          </a:p>
          <a:p>
            <a:pPr>
              <a:lnSpc>
                <a:spcPct val="100000"/>
              </a:lnSpc>
              <a:defRPr/>
            </a:pPr>
            <a:r>
              <a:rPr lang="en-US" dirty="0"/>
              <a:t>Limitations: must be a sorted array (not linked list)</a:t>
            </a:r>
            <a:br>
              <a:rPr lang="en-US" dirty="0"/>
            </a:br>
            <a:endParaRPr lang="en-US" dirty="0"/>
          </a:p>
          <a:p>
            <a:pPr>
              <a:lnSpc>
                <a:spcPct val="90000"/>
              </a:lnSpc>
              <a:buFont typeface="Monotype Sorts" pitchFamily="2" charset="2"/>
              <a:buNone/>
              <a:defRPr/>
            </a:pPr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D5FCB36-F813-D447-BA96-BAF44A7A08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2633">
        <p:fade/>
      </p:transition>
    </mc:Choice>
    <mc:Fallback xmlns="">
      <p:transition spd="med" advTm="4263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554" name="Rectangle 2"/>
          <p:cNvSpPr>
            <a:spLocks noGrp="1" noChangeArrowheads="1"/>
          </p:cNvSpPr>
          <p:nvPr>
            <p:ph type="title"/>
          </p:nvPr>
        </p:nvSpPr>
        <p:spPr>
          <a:xfrm>
            <a:off x="1053852" y="222767"/>
            <a:ext cx="7664450" cy="685800"/>
          </a:xfrm>
        </p:spPr>
        <p:txBody>
          <a:bodyPr/>
          <a:lstStyle/>
          <a:p>
            <a:pPr>
              <a:defRPr/>
            </a:pPr>
            <a:r>
              <a:rPr lang="en-US" dirty="0"/>
              <a:t>Exponentiation by Squaring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7555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549796" y="908567"/>
                <a:ext cx="10044608" cy="5544769"/>
              </a:xfrm>
            </p:spPr>
            <p:txBody>
              <a:bodyPr/>
              <a:lstStyle/>
              <a:p>
                <a:pPr>
                  <a:buFont typeface="Monotype Sorts" pitchFamily="2" charset="2"/>
                  <a:buNone/>
                  <a:defRPr/>
                </a:pPr>
                <a:r>
                  <a:rPr lang="en-US" sz="2000" dirty="0"/>
                  <a:t>The problem: Compute </a:t>
                </a:r>
                <a:r>
                  <a:rPr lang="en-US" sz="2000" i="1" dirty="0"/>
                  <a:t>a</a:t>
                </a:r>
                <a:r>
                  <a:rPr lang="en-US" sz="2000" i="1" baseline="30000" dirty="0"/>
                  <a:t>n</a:t>
                </a:r>
                <a:r>
                  <a:rPr lang="en-US" sz="2000" i="1" dirty="0"/>
                  <a:t> </a:t>
                </a:r>
                <a:r>
                  <a:rPr lang="en-US" sz="2000" dirty="0"/>
                  <a:t>where </a:t>
                </a:r>
                <a:r>
                  <a:rPr lang="en-US" sz="2000" i="1" dirty="0"/>
                  <a:t>n </a:t>
                </a:r>
                <a:r>
                  <a:rPr lang="en-US" sz="2000" dirty="0"/>
                  <a:t>is a nonnegative integer</a:t>
                </a:r>
              </a:p>
              <a:p>
                <a:pPr>
                  <a:buFont typeface="Monotype Sorts" pitchFamily="2" charset="2"/>
                  <a:buNone/>
                  <a:defRPr/>
                </a:pPr>
                <a:r>
                  <a:rPr lang="en-US" sz="2000" dirty="0"/>
                  <a:t>A brute force algorithm: </a:t>
                </a:r>
                <a:r>
                  <a:rPr lang="en-US" sz="2000" i="1" dirty="0"/>
                  <a:t>a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sz="2000" i="1" dirty="0"/>
                  <a:t> a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sz="2000" i="1" dirty="0"/>
                  <a:t> a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sz="2000" i="1" dirty="0"/>
                  <a:t> a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sz="2000" i="1" dirty="0"/>
                  <a:t> a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sz="2000" i="1" dirty="0"/>
                  <a:t> …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sz="2000" i="1" dirty="0"/>
                  <a:t> a.</a:t>
                </a:r>
              </a:p>
              <a:p>
                <a:pPr>
                  <a:buFont typeface="Monotype Sorts" pitchFamily="2" charset="2"/>
                  <a:buNone/>
                  <a:defRPr/>
                </a:pPr>
                <a:r>
                  <a:rPr lang="en-US" sz="2000" dirty="0"/>
                  <a:t>The algorithm does </a:t>
                </a:r>
                <a:r>
                  <a:rPr lang="en-US" sz="2000" i="1" dirty="0"/>
                  <a:t>n – 1 </a:t>
                </a:r>
                <a:r>
                  <a:rPr lang="en-US" sz="2000" dirty="0"/>
                  <a:t>multiplication.</a:t>
                </a:r>
                <a:endParaRPr lang="en-US" sz="2000" i="1" dirty="0"/>
              </a:p>
              <a:p>
                <a:pPr>
                  <a:buFont typeface="Monotype Sorts" pitchFamily="2" charset="2"/>
                  <a:buNone/>
                  <a:defRPr/>
                </a:pPr>
                <a:r>
                  <a:rPr lang="en-US" sz="2000" dirty="0"/>
                  <a:t>A decrease-and-conquer algorithm for exponentiation:</a:t>
                </a:r>
              </a:p>
            </p:txBody>
          </p:sp>
        </mc:Choice>
        <mc:Fallback xmlns="">
          <p:sp>
            <p:nvSpPr>
              <p:cNvPr id="407555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549796" y="908567"/>
                <a:ext cx="10044608" cy="5544769"/>
              </a:xfrm>
              <a:blipFill>
                <a:blip r:embed="rId5"/>
                <a:stretch>
                  <a:fillRect l="-607" t="-989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7556" name="Text Box 4"/>
          <p:cNvSpPr txBox="1">
            <a:spLocks noChangeArrowheads="1"/>
          </p:cNvSpPr>
          <p:nvPr/>
        </p:nvSpPr>
        <p:spPr bwMode="auto">
          <a:xfrm>
            <a:off x="893367" y="3228789"/>
            <a:ext cx="33528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defRPr/>
            </a:pP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For even values of </a:t>
            </a:r>
            <a:r>
              <a:rPr lang="en-US" sz="2000" i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n</a:t>
            </a:r>
            <a:endParaRPr lang="en-US" sz="2000" dirty="0"/>
          </a:p>
        </p:txBody>
      </p:sp>
      <p:sp>
        <p:nvSpPr>
          <p:cNvPr id="407557" name="Text Box 5"/>
          <p:cNvSpPr txBox="1">
            <a:spLocks noChangeArrowheads="1"/>
          </p:cNvSpPr>
          <p:nvPr/>
        </p:nvSpPr>
        <p:spPr bwMode="auto">
          <a:xfrm>
            <a:off x="893367" y="4196380"/>
            <a:ext cx="35814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defRPr/>
            </a:pP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For odd values of </a:t>
            </a:r>
            <a:r>
              <a:rPr lang="en-US" sz="2000" i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n</a:t>
            </a:r>
            <a:endParaRPr lang="en-US" sz="2000" dirty="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07558" name="Text Box 6"/>
          <p:cNvSpPr txBox="1">
            <a:spLocks noChangeArrowheads="1"/>
          </p:cNvSpPr>
          <p:nvPr/>
        </p:nvSpPr>
        <p:spPr bwMode="auto">
          <a:xfrm>
            <a:off x="893367" y="3718651"/>
            <a:ext cx="50292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defRPr/>
            </a:pPr>
            <a:r>
              <a:rPr lang="en-US" sz="2000" i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a </a:t>
            </a:r>
            <a:r>
              <a:rPr lang="en-US" sz="2000" i="1" baseline="30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n</a:t>
            </a:r>
            <a:r>
              <a:rPr lang="en-US" sz="2000" i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sz="2000" dirty="0">
                <a:latin typeface="Arial" charset="0"/>
              </a:rPr>
              <a:t>= </a:t>
            </a: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(</a:t>
            </a:r>
            <a:r>
              <a:rPr lang="en-US" sz="2000" i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a </a:t>
            </a:r>
            <a:r>
              <a:rPr lang="en-US" sz="2000" i="1" baseline="30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n</a:t>
            </a:r>
            <a:r>
              <a:rPr lang="en-US" sz="2000" baseline="30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/2 </a:t>
            </a: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)</a:t>
            </a:r>
            <a:r>
              <a:rPr lang="en-US" sz="2000" baseline="30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2   </a:t>
            </a: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if </a:t>
            </a:r>
            <a:r>
              <a:rPr lang="en-US" sz="2000" i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n </a:t>
            </a: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&gt; 0  and  </a:t>
            </a:r>
            <a:r>
              <a:rPr lang="en-US" sz="2000" i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a </a:t>
            </a:r>
            <a:r>
              <a:rPr lang="en-US" sz="2000" baseline="30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0 </a:t>
            </a: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= 1</a:t>
            </a:r>
            <a:endParaRPr lang="en-US" sz="2000" dirty="0">
              <a:latin typeface="Arial" charset="0"/>
            </a:endParaRPr>
          </a:p>
        </p:txBody>
      </p:sp>
      <p:sp>
        <p:nvSpPr>
          <p:cNvPr id="407559" name="Text Box 7"/>
          <p:cNvSpPr txBox="1">
            <a:spLocks noChangeArrowheads="1"/>
          </p:cNvSpPr>
          <p:nvPr/>
        </p:nvSpPr>
        <p:spPr bwMode="auto">
          <a:xfrm>
            <a:off x="909836" y="4632983"/>
            <a:ext cx="45720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defRPr/>
            </a:pPr>
            <a:r>
              <a:rPr lang="en-US" sz="2000" i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a </a:t>
            </a:r>
            <a:r>
              <a:rPr lang="en-US" sz="2000" i="1" baseline="30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n</a:t>
            </a:r>
            <a:r>
              <a:rPr lang="en-US" sz="2000" i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sz="2000" dirty="0"/>
              <a:t>= </a:t>
            </a: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(</a:t>
            </a:r>
            <a:r>
              <a:rPr lang="en-US" sz="2000" i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a </a:t>
            </a:r>
            <a:r>
              <a:rPr lang="en-US" sz="2000" baseline="30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(</a:t>
            </a:r>
            <a:r>
              <a:rPr lang="en-US" sz="2000" i="1" baseline="30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n-</a:t>
            </a:r>
            <a:r>
              <a:rPr lang="en-US" sz="2000" baseline="30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1)/2</a:t>
            </a: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 )</a:t>
            </a:r>
            <a:r>
              <a:rPr lang="en-US" sz="2000" baseline="30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2 </a:t>
            </a:r>
            <a:r>
              <a:rPr lang="en-US" sz="2000" i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a</a:t>
            </a:r>
            <a:endParaRPr lang="en-US" sz="2000" baseline="30000" dirty="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07564" name="Text Box 12"/>
          <p:cNvSpPr txBox="1">
            <a:spLocks noChangeArrowheads="1"/>
          </p:cNvSpPr>
          <p:nvPr/>
        </p:nvSpPr>
        <p:spPr bwMode="auto">
          <a:xfrm>
            <a:off x="618877" y="5469696"/>
            <a:ext cx="8534400" cy="800219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/>
          <a:p>
            <a:pPr algn="l">
              <a:lnSpc>
                <a:spcPct val="90000"/>
              </a:lnSpc>
              <a:spcBef>
                <a:spcPct val="50000"/>
              </a:spcBef>
              <a:defRPr/>
            </a:pP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Recurrence:  M(</a:t>
            </a:r>
            <a:r>
              <a:rPr lang="en-US" sz="2000" i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n</a:t>
            </a: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) = M( </a:t>
            </a: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  <a:sym typeface="Symbol" pitchFamily="84" charset="2"/>
              </a:rPr>
              <a:t></a:t>
            </a:r>
            <a:r>
              <a:rPr lang="en-US" sz="2000" i="1" dirty="0">
                <a:effectLst>
                  <a:outerShdw blurRad="38100" dist="38100" dir="2700000" algn="tl">
                    <a:srgbClr val="000000"/>
                  </a:outerShdw>
                </a:effectLst>
                <a:sym typeface="Symbol" pitchFamily="84" charset="2"/>
              </a:rPr>
              <a:t>n</a:t>
            </a: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  <a:sym typeface="Symbol" pitchFamily="84" charset="2"/>
              </a:rPr>
              <a:t>/2 ) + f</a:t>
            </a:r>
            <a:r>
              <a:rPr lang="en-US" sz="2000" i="1" dirty="0">
                <a:effectLst>
                  <a:outerShdw blurRad="38100" dist="38100" dir="2700000" algn="tl">
                    <a:srgbClr val="000000"/>
                  </a:outerShdw>
                </a:effectLst>
                <a:sym typeface="Symbol" pitchFamily="84" charset="2"/>
              </a:rPr>
              <a:t>(n</a:t>
            </a: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  <a:sym typeface="Symbol" pitchFamily="84" charset="2"/>
              </a:rPr>
              <a:t>)</a:t>
            </a:r>
            <a:r>
              <a:rPr lang="en-US" sz="2000" i="1" dirty="0">
                <a:effectLst>
                  <a:outerShdw blurRad="38100" dist="38100" dir="2700000" algn="tl">
                    <a:srgbClr val="000000"/>
                  </a:outerShdw>
                </a:effectLst>
                <a:sym typeface="Symbol" pitchFamily="84" charset="2"/>
              </a:rPr>
              <a:t>,</a:t>
            </a: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  <a:sym typeface="Symbol" pitchFamily="84" charset="2"/>
              </a:rPr>
              <a:t>  where f(</a:t>
            </a:r>
            <a:r>
              <a:rPr lang="en-US" sz="2000" i="1" dirty="0">
                <a:effectLst>
                  <a:outerShdw blurRad="38100" dist="38100" dir="2700000" algn="tl">
                    <a:srgbClr val="000000"/>
                  </a:outerShdw>
                </a:effectLst>
                <a:sym typeface="Symbol" pitchFamily="84" charset="2"/>
              </a:rPr>
              <a:t>n</a:t>
            </a: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  <a:sym typeface="Symbol" pitchFamily="84" charset="2"/>
              </a:rPr>
              <a:t>) = 1 or 2, </a:t>
            </a:r>
          </a:p>
          <a:p>
            <a:pPr algn="l">
              <a:lnSpc>
                <a:spcPct val="90000"/>
              </a:lnSpc>
              <a:spcBef>
                <a:spcPct val="50000"/>
              </a:spcBef>
              <a:defRPr/>
            </a:pPr>
            <a:r>
              <a:rPr lang="en-US" sz="2000" dirty="0">
                <a:effectLst>
                  <a:outerShdw blurRad="38100" dist="38100" dir="2700000" algn="tl">
                    <a:srgbClr val="000000"/>
                  </a:outerShdw>
                </a:effectLst>
                <a:sym typeface="Symbol" pitchFamily="84" charset="2"/>
              </a:rPr>
              <a:t>                       M(1) = 0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71DA2F0-3C55-414A-86C1-A165E5835DB9}"/>
              </a:ext>
            </a:extLst>
          </p:cNvPr>
          <p:cNvSpPr/>
          <p:nvPr/>
        </p:nvSpPr>
        <p:spPr>
          <a:xfrm>
            <a:off x="730403" y="3040486"/>
            <a:ext cx="4572000" cy="2245789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0" name="Text Box 12">
            <a:extLst>
              <a:ext uri="{FF2B5EF4-FFF2-40B4-BE49-F238E27FC236}">
                <a16:creationId xmlns:a16="http://schemas.microsoft.com/office/drawing/2014/main" id="{44F26E70-2BF3-42B2-9761-435235208A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39911" y="1638082"/>
            <a:ext cx="2860677" cy="4561249"/>
          </a:xfrm>
          <a:prstGeom prst="rect">
            <a:avLst/>
          </a:prstGeom>
          <a:noFill/>
          <a:ln w="28575">
            <a:solidFill>
              <a:schemeClr val="accent6"/>
            </a:solidFill>
            <a:miter lim="800000"/>
            <a:headEnd type="none" w="sm" len="sm"/>
            <a:tailEnd type="none" w="sm" len="sm"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50000"/>
              </a:spcBef>
              <a:defRPr/>
            </a:pPr>
            <a:r>
              <a:rPr lang="en-US" sz="2300" dirty="0">
                <a:effectLst>
                  <a:outerShdw blurRad="38100" dist="38100" dir="2700000" algn="tl">
                    <a:srgbClr val="000000"/>
                  </a:outerShdw>
                </a:effectLst>
                <a:sym typeface="Symbol" pitchFamily="84" charset="2"/>
              </a:rPr>
              <a:t> </a:t>
            </a:r>
            <a:r>
              <a:rPr lang="en-US" sz="2400" i="1" dirty="0"/>
              <a:t>a</a:t>
            </a:r>
            <a:r>
              <a:rPr lang="en-US" sz="2400" i="1" baseline="30000" dirty="0"/>
              <a:t>8 </a:t>
            </a:r>
            <a:r>
              <a:rPr lang="en-US" sz="2300" dirty="0">
                <a:effectLst>
                  <a:outerShdw blurRad="38100" dist="38100" dir="2700000" algn="tl">
                    <a:srgbClr val="000000"/>
                  </a:outerShdw>
                </a:effectLst>
                <a:sym typeface="Symbol" pitchFamily="84" charset="2"/>
              </a:rPr>
              <a:t> = (</a:t>
            </a:r>
            <a:r>
              <a:rPr lang="en-US" sz="2400" i="1" dirty="0"/>
              <a:t>a</a:t>
            </a:r>
            <a:r>
              <a:rPr lang="en-US" sz="2400" i="1" baseline="30000" dirty="0"/>
              <a:t>8/2</a:t>
            </a:r>
            <a:r>
              <a:rPr lang="en-US" sz="2400" dirty="0"/>
              <a:t>)</a:t>
            </a:r>
            <a:r>
              <a:rPr lang="en-US" sz="2400" i="1" baseline="30000" dirty="0"/>
              <a:t>2</a:t>
            </a:r>
          </a:p>
          <a:p>
            <a:pPr>
              <a:lnSpc>
                <a:spcPct val="90000"/>
              </a:lnSpc>
              <a:spcBef>
                <a:spcPct val="50000"/>
              </a:spcBef>
              <a:defRPr/>
            </a:pPr>
            <a:r>
              <a:rPr lang="en-US" sz="2400" i="1" baseline="30000" dirty="0">
                <a:effectLst>
                  <a:outerShdw blurRad="38100" dist="38100" dir="2700000" algn="tl">
                    <a:srgbClr val="000000"/>
                  </a:outerShdw>
                </a:effectLst>
                <a:sym typeface="Symbol" pitchFamily="84" charset="2"/>
              </a:rPr>
              <a:t>        </a:t>
            </a:r>
            <a:r>
              <a:rPr lang="en-US" sz="2400" dirty="0">
                <a:effectLst>
                  <a:outerShdw blurRad="38100" dist="38100" dir="2700000" algn="tl">
                    <a:srgbClr val="000000"/>
                  </a:outerShdw>
                </a:effectLst>
                <a:sym typeface="Symbol" pitchFamily="84" charset="2"/>
              </a:rPr>
              <a:t>= (</a:t>
            </a:r>
            <a:r>
              <a:rPr lang="en-US" sz="2400" i="1" dirty="0"/>
              <a:t>a</a:t>
            </a:r>
            <a:r>
              <a:rPr lang="en-US" sz="2400" i="1" baseline="30000" dirty="0"/>
              <a:t>4 </a:t>
            </a:r>
            <a:r>
              <a:rPr lang="en-US" sz="2400" dirty="0"/>
              <a:t>)</a:t>
            </a:r>
            <a:r>
              <a:rPr lang="en-US" sz="2400" i="1" baseline="30000" dirty="0"/>
              <a:t>2</a:t>
            </a:r>
          </a:p>
          <a:p>
            <a:pPr>
              <a:lnSpc>
                <a:spcPct val="90000"/>
              </a:lnSpc>
              <a:spcBef>
                <a:spcPct val="50000"/>
              </a:spcBef>
              <a:defRPr/>
            </a:pPr>
            <a:r>
              <a:rPr lang="en-US" sz="2400" dirty="0">
                <a:effectLst>
                  <a:outerShdw blurRad="38100" dist="38100" dir="2700000" algn="tl">
                    <a:srgbClr val="000000"/>
                  </a:outerShdw>
                </a:effectLst>
                <a:sym typeface="Symbol" pitchFamily="84" charset="2"/>
              </a:rPr>
              <a:t>      = ((</a:t>
            </a:r>
            <a:r>
              <a:rPr lang="en-US" sz="2400" i="1" dirty="0"/>
              <a:t>a</a:t>
            </a:r>
            <a:r>
              <a:rPr lang="en-US" sz="2400" i="1" baseline="30000" dirty="0"/>
              <a:t>4/2</a:t>
            </a:r>
            <a:r>
              <a:rPr lang="en-US" sz="2400" dirty="0"/>
              <a:t>)</a:t>
            </a:r>
            <a:r>
              <a:rPr lang="en-US" sz="2400" i="1" baseline="30000" dirty="0"/>
              <a:t>2</a:t>
            </a:r>
            <a:r>
              <a:rPr lang="en-US" sz="2400" dirty="0"/>
              <a:t>)</a:t>
            </a:r>
            <a:r>
              <a:rPr lang="en-US" sz="2400" i="1" baseline="30000" dirty="0"/>
              <a:t>2</a:t>
            </a:r>
          </a:p>
          <a:p>
            <a:pPr>
              <a:lnSpc>
                <a:spcPct val="90000"/>
              </a:lnSpc>
              <a:spcBef>
                <a:spcPct val="50000"/>
              </a:spcBef>
              <a:defRPr/>
            </a:pPr>
            <a:r>
              <a:rPr lang="en-US" sz="2400" dirty="0">
                <a:effectLst>
                  <a:outerShdw blurRad="38100" dist="38100" dir="2700000" algn="tl">
                    <a:srgbClr val="000000"/>
                  </a:outerShdw>
                </a:effectLst>
                <a:sym typeface="Symbol" pitchFamily="84" charset="2"/>
              </a:rPr>
              <a:t>      = ((</a:t>
            </a:r>
            <a:r>
              <a:rPr lang="en-US" sz="2400" i="1" dirty="0"/>
              <a:t>a</a:t>
            </a:r>
            <a:r>
              <a:rPr lang="en-US" sz="2400" i="1" baseline="30000" dirty="0"/>
              <a:t>2</a:t>
            </a:r>
            <a:r>
              <a:rPr lang="en-US" sz="2400" dirty="0"/>
              <a:t>)</a:t>
            </a:r>
            <a:r>
              <a:rPr lang="en-US" sz="2400" i="1" baseline="30000" dirty="0"/>
              <a:t>2</a:t>
            </a:r>
            <a:r>
              <a:rPr lang="en-US" sz="2400" dirty="0"/>
              <a:t>)</a:t>
            </a:r>
            <a:r>
              <a:rPr lang="en-US" sz="2400" i="1" baseline="30000" dirty="0"/>
              <a:t>2</a:t>
            </a:r>
          </a:p>
          <a:p>
            <a:pPr>
              <a:lnSpc>
                <a:spcPct val="90000"/>
              </a:lnSpc>
              <a:spcBef>
                <a:spcPct val="50000"/>
              </a:spcBef>
              <a:defRPr/>
            </a:pPr>
            <a:r>
              <a:rPr lang="en-US" sz="2400" i="1" baseline="30000" dirty="0">
                <a:effectLst>
                  <a:outerShdw blurRad="38100" dist="38100" dir="2700000" algn="tl">
                    <a:srgbClr val="000000"/>
                  </a:outerShdw>
                </a:effectLst>
                <a:sym typeface="Symbol" pitchFamily="84" charset="2"/>
              </a:rPr>
              <a:t>         </a:t>
            </a:r>
            <a:r>
              <a:rPr lang="en-US" sz="2400" dirty="0">
                <a:effectLst>
                  <a:outerShdw blurRad="38100" dist="38100" dir="2700000" algn="tl">
                    <a:srgbClr val="000000"/>
                  </a:outerShdw>
                </a:effectLst>
                <a:sym typeface="Symbol" pitchFamily="84" charset="2"/>
              </a:rPr>
              <a:t>= (((</a:t>
            </a:r>
            <a:r>
              <a:rPr lang="en-US" sz="2400" i="1" dirty="0"/>
              <a:t>a</a:t>
            </a:r>
            <a:r>
              <a:rPr lang="en-US" sz="2400" i="1" baseline="30000" dirty="0"/>
              <a:t>2/2</a:t>
            </a:r>
            <a:r>
              <a:rPr lang="en-US" sz="2400" dirty="0"/>
              <a:t>)</a:t>
            </a:r>
            <a:r>
              <a:rPr lang="en-US" sz="2400" i="1" baseline="30000" dirty="0"/>
              <a:t>2</a:t>
            </a:r>
            <a:r>
              <a:rPr lang="en-US" sz="2400" dirty="0"/>
              <a:t>)</a:t>
            </a:r>
            <a:r>
              <a:rPr lang="en-US" sz="2400" i="1" baseline="30000" dirty="0"/>
              <a:t>2</a:t>
            </a:r>
            <a:r>
              <a:rPr lang="en-US" sz="2400" dirty="0"/>
              <a:t>)</a:t>
            </a:r>
            <a:r>
              <a:rPr lang="en-US" sz="2400" i="1" baseline="30000" dirty="0"/>
              <a:t>2</a:t>
            </a:r>
          </a:p>
          <a:p>
            <a:pPr>
              <a:lnSpc>
                <a:spcPct val="90000"/>
              </a:lnSpc>
              <a:spcBef>
                <a:spcPct val="50000"/>
              </a:spcBef>
              <a:defRPr/>
            </a:pPr>
            <a:r>
              <a:rPr lang="en-US" sz="2400" dirty="0">
                <a:effectLst>
                  <a:outerShdw blurRad="38100" dist="38100" dir="2700000" algn="tl">
                    <a:srgbClr val="000000"/>
                  </a:outerShdw>
                </a:effectLst>
                <a:sym typeface="Symbol" pitchFamily="84" charset="2"/>
              </a:rPr>
              <a:t>      = (((</a:t>
            </a:r>
            <a:r>
              <a:rPr lang="en-US" sz="2400" i="1" dirty="0"/>
              <a:t>a</a:t>
            </a:r>
            <a:r>
              <a:rPr lang="en-US" sz="2400" i="1" baseline="30000" dirty="0"/>
              <a:t>1</a:t>
            </a:r>
            <a:r>
              <a:rPr lang="en-US" sz="2400" dirty="0"/>
              <a:t>)</a:t>
            </a:r>
            <a:r>
              <a:rPr lang="en-US" sz="2400" i="1" baseline="30000" dirty="0"/>
              <a:t>2</a:t>
            </a:r>
            <a:r>
              <a:rPr lang="en-US" sz="2400" dirty="0"/>
              <a:t>)</a:t>
            </a:r>
            <a:r>
              <a:rPr lang="en-US" sz="2400" i="1" baseline="30000" dirty="0"/>
              <a:t>2</a:t>
            </a:r>
            <a:r>
              <a:rPr lang="en-US" sz="2400" dirty="0"/>
              <a:t>)</a:t>
            </a:r>
            <a:r>
              <a:rPr lang="en-US" sz="2400" i="1" baseline="30000" dirty="0"/>
              <a:t>2</a:t>
            </a:r>
          </a:p>
          <a:p>
            <a:pPr>
              <a:lnSpc>
                <a:spcPct val="90000"/>
              </a:lnSpc>
              <a:spcBef>
                <a:spcPct val="50000"/>
              </a:spcBef>
              <a:defRPr/>
            </a:pPr>
            <a:r>
              <a:rPr lang="en-US" sz="2400" dirty="0">
                <a:effectLst>
                  <a:outerShdw blurRad="38100" dist="38100" dir="2700000" algn="tl">
                    <a:srgbClr val="000000"/>
                  </a:outerShdw>
                </a:effectLst>
                <a:sym typeface="Symbol" pitchFamily="84" charset="2"/>
              </a:rPr>
              <a:t>      = (((</a:t>
            </a:r>
            <a:r>
              <a:rPr lang="en-US" sz="2400" i="1" dirty="0"/>
              <a:t>a</a:t>
            </a:r>
            <a:r>
              <a:rPr lang="en-US" sz="2400" dirty="0"/>
              <a:t>)</a:t>
            </a:r>
            <a:r>
              <a:rPr lang="en-US" sz="2400" i="1" baseline="30000" dirty="0"/>
              <a:t>2</a:t>
            </a:r>
            <a:r>
              <a:rPr lang="en-US" sz="2400" dirty="0"/>
              <a:t>)</a:t>
            </a:r>
            <a:r>
              <a:rPr lang="en-US" sz="2400" i="1" baseline="30000" dirty="0"/>
              <a:t>2</a:t>
            </a:r>
            <a:r>
              <a:rPr lang="en-US" sz="2400" dirty="0"/>
              <a:t>)</a:t>
            </a:r>
            <a:r>
              <a:rPr lang="en-US" sz="2400" i="1" baseline="30000" dirty="0"/>
              <a:t>2</a:t>
            </a:r>
          </a:p>
          <a:p>
            <a:pPr>
              <a:lnSpc>
                <a:spcPct val="90000"/>
              </a:lnSpc>
              <a:spcBef>
                <a:spcPct val="50000"/>
              </a:spcBef>
              <a:defRPr/>
            </a:pPr>
            <a:r>
              <a:rPr lang="en-US" sz="2400" i="1" dirty="0"/>
              <a:t>a</a:t>
            </a:r>
            <a:r>
              <a:rPr lang="en-US" sz="2400" i="1" baseline="30000" dirty="0"/>
              <a:t>9 </a:t>
            </a:r>
            <a:r>
              <a:rPr lang="en-US" sz="2300" dirty="0">
                <a:effectLst>
                  <a:outerShdw blurRad="38100" dist="38100" dir="2700000" algn="tl">
                    <a:srgbClr val="000000"/>
                  </a:outerShdw>
                </a:effectLst>
                <a:sym typeface="Symbol" pitchFamily="84" charset="2"/>
              </a:rPr>
              <a:t> = (</a:t>
            </a:r>
            <a:r>
              <a:rPr lang="en-US" sz="2400" i="1" dirty="0"/>
              <a:t>a</a:t>
            </a:r>
            <a:r>
              <a:rPr lang="en-US" sz="2400" baseline="30000" dirty="0"/>
              <a:t>(</a:t>
            </a:r>
            <a:r>
              <a:rPr lang="en-US" sz="2400" i="1" baseline="30000" dirty="0"/>
              <a:t>9-1</a:t>
            </a:r>
            <a:r>
              <a:rPr lang="en-US" sz="2400" baseline="30000" dirty="0"/>
              <a:t>)/</a:t>
            </a:r>
            <a:r>
              <a:rPr lang="en-US" sz="2400" i="1" baseline="30000" dirty="0"/>
              <a:t>2</a:t>
            </a:r>
            <a:r>
              <a:rPr lang="en-US" sz="2400" dirty="0"/>
              <a:t>)</a:t>
            </a:r>
            <a:r>
              <a:rPr lang="en-US" sz="2400" i="1" baseline="30000" dirty="0"/>
              <a:t>2</a:t>
            </a:r>
            <a:r>
              <a:rPr lang="en-US" sz="2400" i="1" dirty="0"/>
              <a:t> a</a:t>
            </a:r>
          </a:p>
          <a:p>
            <a:pPr>
              <a:lnSpc>
                <a:spcPct val="90000"/>
              </a:lnSpc>
              <a:spcBef>
                <a:spcPct val="50000"/>
              </a:spcBef>
              <a:defRPr/>
            </a:pPr>
            <a:r>
              <a:rPr lang="en-US" sz="2300" dirty="0">
                <a:effectLst>
                  <a:outerShdw blurRad="38100" dist="38100" dir="2700000" algn="tl">
                    <a:srgbClr val="000000"/>
                  </a:outerShdw>
                </a:effectLst>
                <a:sym typeface="Symbol" pitchFamily="84" charset="2"/>
              </a:rPr>
              <a:t>     = (</a:t>
            </a:r>
            <a:r>
              <a:rPr lang="en-US" sz="2400" i="1" dirty="0"/>
              <a:t>a</a:t>
            </a:r>
            <a:r>
              <a:rPr lang="en-US" sz="2400" i="1" baseline="30000" dirty="0"/>
              <a:t>8/2</a:t>
            </a:r>
            <a:r>
              <a:rPr lang="en-US" sz="2400" dirty="0"/>
              <a:t>)</a:t>
            </a:r>
            <a:r>
              <a:rPr lang="en-US" sz="2400" i="1" baseline="30000" dirty="0"/>
              <a:t>2</a:t>
            </a:r>
            <a:r>
              <a:rPr lang="en-US" sz="2400" i="1" dirty="0"/>
              <a:t> a</a:t>
            </a:r>
            <a:endParaRPr lang="en-US" sz="2400" dirty="0">
              <a:effectLst>
                <a:outerShdw blurRad="38100" dist="38100" dir="2700000" algn="tl">
                  <a:srgbClr val="000000"/>
                </a:outerShdw>
              </a:effectLst>
              <a:sym typeface="Symbol" pitchFamily="84" charset="2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637E423-5597-5348-80CD-424B7DFD8D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6693">
        <p:fade/>
      </p:transition>
    </mc:Choice>
    <mc:Fallback xmlns="">
      <p:transition spd="med" advTm="10669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554" name="Rectangle 2"/>
          <p:cNvSpPr>
            <a:spLocks noGrp="1" noChangeArrowheads="1"/>
          </p:cNvSpPr>
          <p:nvPr>
            <p:ph type="title"/>
          </p:nvPr>
        </p:nvSpPr>
        <p:spPr>
          <a:xfrm>
            <a:off x="1091783" y="198383"/>
            <a:ext cx="7664450" cy="685800"/>
          </a:xfrm>
        </p:spPr>
        <p:txBody>
          <a:bodyPr/>
          <a:lstStyle/>
          <a:p>
            <a:pPr>
              <a:defRPr/>
            </a:pPr>
            <a:r>
              <a:rPr lang="en-US" dirty="0"/>
              <a:t>Euclid’s Algorithm for GCD</a:t>
            </a:r>
          </a:p>
        </p:txBody>
      </p:sp>
      <p:sp>
        <p:nvSpPr>
          <p:cNvPr id="407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0018" y="1237892"/>
            <a:ext cx="10499010" cy="4905375"/>
          </a:xfrm>
        </p:spPr>
        <p:txBody>
          <a:bodyPr/>
          <a:lstStyle/>
          <a:p>
            <a:pPr>
              <a:buFont typeface="Monotype Sorts" pitchFamily="2" charset="2"/>
              <a:buNone/>
              <a:defRPr/>
            </a:pPr>
            <a:r>
              <a:rPr lang="en-US" dirty="0"/>
              <a:t>The problem: Calculating the greatest common divisor (</a:t>
            </a:r>
            <a:r>
              <a:rPr lang="en-US" dirty="0" err="1"/>
              <a:t>gcd</a:t>
            </a:r>
            <a:r>
              <a:rPr lang="en-US" dirty="0"/>
              <a:t>) of two nonnegative, not-both-zero integers.</a:t>
            </a:r>
          </a:p>
          <a:p>
            <a:pPr>
              <a:buFont typeface="Monotype Sorts" pitchFamily="2" charset="2"/>
              <a:buNone/>
              <a:defRPr/>
            </a:pPr>
            <a:endParaRPr lang="en-US" dirty="0"/>
          </a:p>
          <a:p>
            <a:pPr>
              <a:buFont typeface="Monotype Sorts" pitchFamily="2" charset="2"/>
              <a:buNone/>
              <a:defRPr/>
            </a:pPr>
            <a:r>
              <a:rPr lang="en-US" dirty="0"/>
              <a:t>Euclid’s algorithm is based on applying repeatedly the equality</a:t>
            </a:r>
          </a:p>
          <a:p>
            <a:pPr>
              <a:buFont typeface="Monotype Sorts" pitchFamily="2" charset="2"/>
              <a:buNone/>
              <a:defRPr/>
            </a:pPr>
            <a:r>
              <a:rPr lang="en-US" dirty="0"/>
              <a:t>                </a:t>
            </a:r>
            <a:r>
              <a:rPr lang="en-US" dirty="0" err="1"/>
              <a:t>gcd</a:t>
            </a:r>
            <a:r>
              <a:rPr lang="en-US" dirty="0"/>
              <a:t>(</a:t>
            </a:r>
            <a:r>
              <a:rPr lang="en-US" dirty="0" err="1"/>
              <a:t>x,y</a:t>
            </a:r>
            <a:r>
              <a:rPr lang="en-US" dirty="0"/>
              <a:t>) = </a:t>
            </a:r>
            <a:r>
              <a:rPr lang="en-US" dirty="0" err="1"/>
              <a:t>gcd</a:t>
            </a:r>
            <a:r>
              <a:rPr lang="en-US" dirty="0"/>
              <a:t>(y, (x mod y))</a:t>
            </a:r>
          </a:p>
          <a:p>
            <a:pPr>
              <a:buFont typeface="Monotype Sorts" pitchFamily="2" charset="2"/>
              <a:buNone/>
              <a:defRPr/>
            </a:pPr>
            <a:endParaRPr lang="en-US" dirty="0"/>
          </a:p>
          <a:p>
            <a:pPr>
              <a:buFont typeface="Monotype Sorts" pitchFamily="2" charset="2"/>
              <a:buNone/>
              <a:defRPr/>
            </a:pPr>
            <a:r>
              <a:rPr lang="en-US" dirty="0"/>
              <a:t>Example</a:t>
            </a:r>
          </a:p>
          <a:p>
            <a:pPr>
              <a:buFont typeface="Monotype Sorts" pitchFamily="2" charset="2"/>
              <a:buNone/>
              <a:defRPr/>
            </a:pPr>
            <a:r>
              <a:rPr lang="en-US" dirty="0"/>
              <a:t>   </a:t>
            </a:r>
            <a:r>
              <a:rPr lang="en-US" dirty="0" err="1"/>
              <a:t>gcd</a:t>
            </a:r>
            <a:r>
              <a:rPr lang="en-US" dirty="0"/>
              <a:t>(60,24) = </a:t>
            </a:r>
            <a:r>
              <a:rPr lang="en-US" dirty="0" err="1"/>
              <a:t>gcd</a:t>
            </a:r>
            <a:r>
              <a:rPr lang="en-US" dirty="0"/>
              <a:t>(24,(60 mod 24)) = </a:t>
            </a:r>
            <a:r>
              <a:rPr lang="en-US" dirty="0" err="1"/>
              <a:t>gcd</a:t>
            </a:r>
            <a:r>
              <a:rPr lang="en-US" dirty="0"/>
              <a:t>(24,12) = </a:t>
            </a:r>
          </a:p>
          <a:p>
            <a:pPr>
              <a:buFont typeface="Monotype Sorts" pitchFamily="2" charset="2"/>
              <a:buNone/>
              <a:defRPr/>
            </a:pPr>
            <a:r>
              <a:rPr lang="en-US" dirty="0"/>
              <a:t>   </a:t>
            </a:r>
            <a:r>
              <a:rPr lang="en-US" dirty="0" err="1"/>
              <a:t>gcd</a:t>
            </a:r>
            <a:r>
              <a:rPr lang="en-US" dirty="0"/>
              <a:t>(12,(24 mod 12)) = </a:t>
            </a:r>
            <a:r>
              <a:rPr lang="en-US" dirty="0" err="1"/>
              <a:t>gcd</a:t>
            </a:r>
            <a:r>
              <a:rPr lang="en-US" dirty="0"/>
              <a:t>(12,0) = 12 </a:t>
            </a:r>
          </a:p>
          <a:p>
            <a:pPr>
              <a:buFont typeface="Monotype Sorts" pitchFamily="2" charset="2"/>
              <a:buNone/>
              <a:defRPr/>
            </a:pPr>
            <a:endParaRPr lang="en-US" dirty="0"/>
          </a:p>
        </p:txBody>
      </p:sp>
      <p:sp>
        <p:nvSpPr>
          <p:cNvPr id="407556" name="Text Box 4"/>
          <p:cNvSpPr txBox="1">
            <a:spLocks noChangeArrowheads="1"/>
          </p:cNvSpPr>
          <p:nvPr/>
        </p:nvSpPr>
        <p:spPr bwMode="auto">
          <a:xfrm>
            <a:off x="2817812" y="2743200"/>
            <a:ext cx="33528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defRPr/>
            </a:pPr>
            <a:endParaRPr lang="en-US" dirty="0"/>
          </a:p>
        </p:txBody>
      </p:sp>
      <p:sp>
        <p:nvSpPr>
          <p:cNvPr id="407559" name="Text Box 7"/>
          <p:cNvSpPr txBox="1">
            <a:spLocks noChangeArrowheads="1"/>
          </p:cNvSpPr>
          <p:nvPr/>
        </p:nvSpPr>
        <p:spPr bwMode="auto">
          <a:xfrm>
            <a:off x="3955633" y="4467395"/>
            <a:ext cx="457200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defRPr/>
            </a:pPr>
            <a:endParaRPr lang="en-US" b="1" baseline="30000" dirty="0">
              <a:solidFill>
                <a:schemeClr val="hlink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5A9D4D6-DD7D-4B7A-B501-4E1066806F22}"/>
              </a:ext>
            </a:extLst>
          </p:cNvPr>
          <p:cNvSpPr/>
          <p:nvPr/>
        </p:nvSpPr>
        <p:spPr>
          <a:xfrm>
            <a:off x="2205980" y="3112532"/>
            <a:ext cx="4824536" cy="748516"/>
          </a:xfrm>
          <a:prstGeom prst="ellipse">
            <a:avLst/>
          </a:prstGeom>
          <a:noFill/>
          <a:ln>
            <a:solidFill>
              <a:srgbClr val="92D050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59FD857-137E-0243-96BB-828A651227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866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1946">
        <p:fade/>
      </p:transition>
    </mc:Choice>
    <mc:Fallback xmlns="">
      <p:transition spd="med" advTm="6194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554" name="Rectangle 2"/>
          <p:cNvSpPr>
            <a:spLocks noGrp="1" noChangeArrowheads="1"/>
          </p:cNvSpPr>
          <p:nvPr>
            <p:ph type="title"/>
          </p:nvPr>
        </p:nvSpPr>
        <p:spPr>
          <a:xfrm>
            <a:off x="1091782" y="198383"/>
            <a:ext cx="10499009" cy="685800"/>
          </a:xfrm>
        </p:spPr>
        <p:txBody>
          <a:bodyPr/>
          <a:lstStyle/>
          <a:p>
            <a:pPr>
              <a:defRPr/>
            </a:pPr>
            <a:r>
              <a:rPr lang="en-US" dirty="0"/>
              <a:t>Recurrence Types in Algorithm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7555" name="Rectangle 3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1140018" y="1237892"/>
                <a:ext cx="9490898" cy="4905375"/>
              </a:xfrm>
            </p:spPr>
            <p:txBody>
              <a:bodyPr>
                <a:normAutofit/>
              </a:bodyPr>
              <a:lstStyle/>
              <a:p>
                <a:pPr>
                  <a:defRPr/>
                </a:pPr>
                <a:r>
                  <a:rPr lang="en-US" dirty="0"/>
                  <a:t>Decrease and Conquer (decreased by one)</a:t>
                </a:r>
              </a:p>
              <a:p>
                <a:pPr marL="0" indent="0">
                  <a:buNone/>
                  <a:defRPr/>
                </a:pPr>
                <a:r>
                  <a:rPr lang="en-US" dirty="0"/>
                  <a:t>		T(</a:t>
                </a:r>
                <a:r>
                  <a:rPr lang="en-US" i="1" dirty="0"/>
                  <a:t>n</a:t>
                </a:r>
                <a:r>
                  <a:rPr lang="en-US" dirty="0"/>
                  <a:t>) = T(</a:t>
                </a:r>
                <a:r>
                  <a:rPr lang="en-US" i="1" dirty="0"/>
                  <a:t>n</a:t>
                </a:r>
                <a:r>
                  <a:rPr lang="en-US" dirty="0"/>
                  <a:t>-1) + f(</a:t>
                </a:r>
                <a:r>
                  <a:rPr lang="en-US" i="1" dirty="0"/>
                  <a:t>n</a:t>
                </a:r>
                <a:r>
                  <a:rPr lang="en-US" dirty="0"/>
                  <a:t>)                                             (1)          </a:t>
                </a:r>
              </a:p>
              <a:p>
                <a:pPr>
                  <a:defRPr/>
                </a:pPr>
                <a:r>
                  <a:rPr lang="en-US" dirty="0"/>
                  <a:t>Decrease and Conquer (decreased by a constant factor)</a:t>
                </a:r>
              </a:p>
              <a:p>
                <a:pPr marL="0" indent="0">
                  <a:buNone/>
                  <a:defRPr/>
                </a:pPr>
                <a:r>
                  <a:rPr lang="en-US" dirty="0"/>
                  <a:t>		T(</a:t>
                </a:r>
                <a:r>
                  <a:rPr lang="en-US" i="1" dirty="0"/>
                  <a:t>n</a:t>
                </a:r>
                <a:r>
                  <a:rPr lang="en-US" dirty="0"/>
                  <a:t>) = T(</a:t>
                </a:r>
                <a:r>
                  <a:rPr lang="en-US" i="1" dirty="0"/>
                  <a:t>n/b</a:t>
                </a:r>
                <a:r>
                  <a:rPr lang="en-US" dirty="0"/>
                  <a:t>) + f(</a:t>
                </a:r>
                <a:r>
                  <a:rPr lang="en-US" i="1" dirty="0"/>
                  <a:t>n</a:t>
                </a:r>
                <a:r>
                  <a:rPr lang="en-US" dirty="0"/>
                  <a:t>)   </a:t>
                </a:r>
                <a:r>
                  <a:rPr lang="en-US" i="1" dirty="0"/>
                  <a:t>b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dirty="0"/>
                  <a:t> 2                                  (2)</a:t>
                </a:r>
              </a:p>
              <a:p>
                <a:pPr>
                  <a:buNone/>
                  <a:defRPr/>
                </a:pPr>
                <a:r>
                  <a:rPr lang="en-US" dirty="0"/>
                  <a:t>	Covered by the Master Theorem</a:t>
                </a:r>
              </a:p>
              <a:p>
                <a:pPr>
                  <a:defRPr/>
                </a:pPr>
                <a:r>
                  <a:rPr lang="en-US" dirty="0"/>
                  <a:t>Divide and Conquer</a:t>
                </a:r>
              </a:p>
              <a:p>
                <a:pPr>
                  <a:buFont typeface="Monotype Sorts" pitchFamily="2" charset="2"/>
                  <a:buNone/>
                  <a:defRPr/>
                </a:pPr>
                <a:r>
                  <a:rPr lang="en-US" dirty="0"/>
                  <a:t>			T(</a:t>
                </a:r>
                <a:r>
                  <a:rPr lang="en-US" i="1" dirty="0"/>
                  <a:t>n</a:t>
                </a:r>
                <a:r>
                  <a:rPr lang="en-US" dirty="0"/>
                  <a:t>) = </a:t>
                </a:r>
                <a:r>
                  <a:rPr lang="en-US" i="1" dirty="0"/>
                  <a:t>a</a:t>
                </a:r>
                <a:r>
                  <a:rPr lang="en-US" dirty="0"/>
                  <a:t> T(</a:t>
                </a:r>
                <a:r>
                  <a:rPr lang="en-US" i="1" dirty="0"/>
                  <a:t>n/b</a:t>
                </a:r>
                <a:r>
                  <a:rPr lang="en-US" dirty="0"/>
                  <a:t>) + f(</a:t>
                </a:r>
                <a:r>
                  <a:rPr lang="en-US" i="1" dirty="0"/>
                  <a:t>n</a:t>
                </a:r>
                <a:r>
                  <a:rPr lang="en-US" dirty="0"/>
                  <a:t>)   </a:t>
                </a:r>
                <a:r>
                  <a:rPr lang="en-US" i="1" dirty="0"/>
                  <a:t>a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dirty="0"/>
                  <a:t> 1, </a:t>
                </a:r>
                <a:r>
                  <a:rPr lang="en-US" i="1" dirty="0"/>
                  <a:t>b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dirty="0"/>
                  <a:t> 2                    (3)</a:t>
                </a:r>
              </a:p>
              <a:p>
                <a:pPr>
                  <a:buFont typeface="Monotype Sorts" pitchFamily="2" charset="2"/>
                  <a:buNone/>
                  <a:defRPr/>
                </a:pPr>
                <a:r>
                  <a:rPr lang="en-US" dirty="0"/>
                  <a:t>	Covered by the Master Theorem</a:t>
                </a:r>
              </a:p>
              <a:p>
                <a:pPr>
                  <a:buFont typeface="Monotype Sorts" pitchFamily="2" charset="2"/>
                  <a:buNone/>
                  <a:defRPr/>
                </a:pPr>
                <a:endParaRPr lang="en-US" dirty="0"/>
              </a:p>
            </p:txBody>
          </p:sp>
        </mc:Choice>
        <mc:Fallback xmlns="">
          <p:sp>
            <p:nvSpPr>
              <p:cNvPr id="407555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140018" y="1237892"/>
                <a:ext cx="9490898" cy="4905375"/>
              </a:xfrm>
              <a:blipFill>
                <a:blip r:embed="rId5"/>
                <a:stretch>
                  <a:fillRect l="-835" t="-1615" r="-1606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7556" name="Text Box 4"/>
          <p:cNvSpPr txBox="1">
            <a:spLocks noChangeArrowheads="1"/>
          </p:cNvSpPr>
          <p:nvPr/>
        </p:nvSpPr>
        <p:spPr bwMode="auto">
          <a:xfrm>
            <a:off x="2817812" y="2743200"/>
            <a:ext cx="33528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defRPr/>
            </a:pPr>
            <a:endParaRPr lang="en-US" dirty="0"/>
          </a:p>
        </p:txBody>
      </p:sp>
      <p:sp>
        <p:nvSpPr>
          <p:cNvPr id="407559" name="Text Box 7"/>
          <p:cNvSpPr txBox="1">
            <a:spLocks noChangeArrowheads="1"/>
          </p:cNvSpPr>
          <p:nvPr/>
        </p:nvSpPr>
        <p:spPr bwMode="auto">
          <a:xfrm>
            <a:off x="3955633" y="4467395"/>
            <a:ext cx="457200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  <a:defRPr/>
            </a:pPr>
            <a:endParaRPr lang="en-US" b="1" baseline="30000" dirty="0">
              <a:solidFill>
                <a:schemeClr val="hlink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155AB13-C2EC-614F-A9B8-5BCC64CB91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387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6071">
        <p:fade/>
      </p:transition>
    </mc:Choice>
    <mc:Fallback xmlns="">
      <p:transition spd="med" advTm="9607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1844" y="309950"/>
            <a:ext cx="10369152" cy="42096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dirty="0"/>
              <a:t>Design techniques and problem types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1519341"/>
              </p:ext>
            </p:extLst>
          </p:nvPr>
        </p:nvGraphicFramePr>
        <p:xfrm>
          <a:off x="549795" y="925852"/>
          <a:ext cx="11089233" cy="56558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42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76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334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83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2075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7626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361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</a:rPr>
                        <a:t>Search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</a:rPr>
                        <a:t>Sorting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</a:rPr>
                        <a:t>Tree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</a:rPr>
                        <a:t>Graph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</a:rPr>
                        <a:t>Other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5743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Brute</a:t>
                      </a:r>
                      <a:r>
                        <a:rPr lang="en-US" sz="1400" b="1" baseline="0" dirty="0">
                          <a:solidFill>
                            <a:srgbClr val="FF0000"/>
                          </a:solidFill>
                        </a:rPr>
                        <a:t> force, exhaustive search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Sequential</a:t>
                      </a:r>
                      <a:r>
                        <a:rPr lang="en-US" sz="1400" baseline="0" dirty="0">
                          <a:solidFill>
                            <a:srgbClr val="FF0000"/>
                          </a:solidFill>
                        </a:rPr>
                        <a:t> search, Sequential string match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Selection sort, Bubble sort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Traveling salesman problem, DFS,</a:t>
                      </a:r>
                      <a:r>
                        <a:rPr lang="en-US" sz="1400" baseline="0" dirty="0">
                          <a:solidFill>
                            <a:srgbClr val="FF0000"/>
                          </a:solidFill>
                        </a:rPr>
                        <a:t> BFS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Knapsack problem, Assignment problem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449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Decrease and conquer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Binary search</a:t>
                      </a:r>
                    </a:p>
                    <a:p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Insertion sort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Binary search tree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Topological</a:t>
                      </a:r>
                      <a:r>
                        <a:rPr lang="en-US" sz="1400" baseline="0" dirty="0">
                          <a:solidFill>
                            <a:srgbClr val="FF0000"/>
                          </a:solidFill>
                        </a:rPr>
                        <a:t> sorting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Exponentiation by</a:t>
                      </a:r>
                    </a:p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squaring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994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Divide and conquer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FF0000"/>
                          </a:solidFill>
                        </a:rPr>
                        <a:t>Mergesort</a:t>
                      </a: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, Quicksort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Binary tree</a:t>
                      </a:r>
                      <a:r>
                        <a:rPr lang="en-US" sz="1400" baseline="0" dirty="0">
                          <a:solidFill>
                            <a:srgbClr val="FF0000"/>
                          </a:solidFill>
                        </a:rPr>
                        <a:t> traversal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Matrix multiplication,</a:t>
                      </a:r>
                      <a:r>
                        <a:rPr lang="en-US" sz="1400" baseline="0" dirty="0">
                          <a:solidFill>
                            <a:srgbClr val="FF0000"/>
                          </a:solidFill>
                        </a:rPr>
                        <a:t>  Large integer multiplication, </a:t>
                      </a:r>
                      <a:r>
                        <a:rPr lang="en-US" sz="1400" baseline="0" dirty="0" err="1">
                          <a:solidFill>
                            <a:srgbClr val="FF0000"/>
                          </a:solidFill>
                        </a:rPr>
                        <a:t>quickhull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0557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Transform</a:t>
                      </a:r>
                      <a:r>
                        <a:rPr lang="en-US" sz="1400" b="1" baseline="0" dirty="0">
                          <a:solidFill>
                            <a:schemeClr val="bg1"/>
                          </a:solidFill>
                        </a:rPr>
                        <a:t> and conquer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Presorting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chemeClr val="bg2"/>
                          </a:solidFill>
                        </a:rPr>
                        <a:t>Heapsort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AVL tree, </a:t>
                      </a:r>
                    </a:p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2-3 tree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Gaussian elimination, Polynomial evaluation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7981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Space and time tradeoff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Hashing, B-tree, </a:t>
                      </a:r>
                      <a:r>
                        <a:rPr lang="en-US" sz="1400" dirty="0" err="1">
                          <a:solidFill>
                            <a:schemeClr val="bg2"/>
                          </a:solidFill>
                        </a:rPr>
                        <a:t>Horspool</a:t>
                      </a:r>
                      <a:r>
                        <a:rPr lang="en-US" sz="1400" baseline="0" dirty="0">
                          <a:solidFill>
                            <a:schemeClr val="bg2"/>
                          </a:solidFill>
                        </a:rPr>
                        <a:t> algorithm 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Sorting by counting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Dynamic programming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Optimal binary search trees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chemeClr val="bg2"/>
                          </a:solidFill>
                        </a:rPr>
                        <a:t>Warshall’s</a:t>
                      </a:r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 algorithm, Shortest paths problem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Knapsack</a:t>
                      </a:r>
                      <a:r>
                        <a:rPr lang="en-US" sz="1400" baseline="0" dirty="0">
                          <a:solidFill>
                            <a:schemeClr val="bg2"/>
                          </a:solidFill>
                        </a:rPr>
                        <a:t> problem, Memory functions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20557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Greedy techniques 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Minimum</a:t>
                      </a:r>
                      <a:r>
                        <a:rPr lang="en-US" sz="1400" baseline="0" dirty="0">
                          <a:solidFill>
                            <a:schemeClr val="bg2"/>
                          </a:solidFill>
                        </a:rPr>
                        <a:t> spanning tree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Huffman trees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20557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Iterative</a:t>
                      </a:r>
                    </a:p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improvement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Maximum flow</a:t>
                      </a:r>
                    </a:p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Bipartite graphs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Stable marriage</a:t>
                      </a:r>
                    </a:p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problem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205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Backtracking Branch &amp; bound</a:t>
                      </a: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Traveling salesman problem</a:t>
                      </a: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, 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N-queens,</a:t>
                      </a:r>
                      <a:r>
                        <a:rPr lang="en-US" sz="1400" baseline="0" dirty="0">
                          <a:solidFill>
                            <a:schemeClr val="bg2"/>
                          </a:solidFill>
                        </a:rPr>
                        <a:t> Assignment, Knapsack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42052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583612" y="6426200"/>
            <a:ext cx="1905000" cy="30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A50021"/>
              </a:buClr>
              <a:buSzPct val="75000"/>
              <a:buFont typeface="Monotype Sorts" pitchFamily="2" charset="2"/>
              <a:buChar char="b"/>
              <a:defRPr kumimoji="1" sz="2400" b="1">
                <a:solidFill>
                  <a:srgbClr val="FFFF99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lr>
                <a:srgbClr val="A50021"/>
              </a:buClr>
              <a:buChar char="•"/>
              <a:defRPr kumimoji="1" sz="2000" b="1">
                <a:solidFill>
                  <a:srgbClr val="FFFF99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A50021"/>
              </a:buClr>
              <a:buChar char="–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lr>
                <a:srgbClr val="A50021"/>
              </a:buClr>
              <a:buChar char="–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50021"/>
              </a:buClr>
              <a:buChar char="»"/>
              <a:defRPr kumimoji="1" b="1">
                <a:solidFill>
                  <a:srgbClr val="FFFF99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 sz="1400" b="0">
                <a:solidFill>
                  <a:schemeClr val="tx1"/>
                </a:solidFill>
                <a:latin typeface="Arial Narrow" panose="020B0606020202030204" pitchFamily="34" charset="0"/>
              </a:rPr>
              <a:t>1-</a:t>
            </a:r>
            <a:fld id="{EB39D732-F874-4C16-BCD0-93ACD6D36993}" type="slidenum">
              <a:rPr kumimoji="0" lang="en-US" altLang="en-US" sz="1400" b="0">
                <a:solidFill>
                  <a:schemeClr val="tx1"/>
                </a:solidFill>
                <a:latin typeface="Arial Narrow" panose="020B0606020202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26</a:t>
            </a:fld>
            <a:endParaRPr kumimoji="0" lang="en-US" altLang="en-US" sz="1400" b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21042AA-41D5-3044-9DDE-1B8DB25BC4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036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3624">
        <p:fade/>
      </p:transition>
    </mc:Choice>
    <mc:Fallback>
      <p:transition spd="med" advTm="4362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Rectangle 2"/>
          <p:cNvSpPr>
            <a:spLocks noGrp="1" noChangeArrowheads="1"/>
          </p:cNvSpPr>
          <p:nvPr>
            <p:ph type="title"/>
          </p:nvPr>
        </p:nvSpPr>
        <p:spPr>
          <a:xfrm>
            <a:off x="1053852" y="332656"/>
            <a:ext cx="9144001" cy="723528"/>
          </a:xfrm>
        </p:spPr>
        <p:txBody>
          <a:bodyPr/>
          <a:lstStyle/>
          <a:p>
            <a:pPr>
              <a:defRPr/>
            </a:pPr>
            <a:r>
              <a:rPr lang="en-US" dirty="0"/>
              <a:t>Recommended Reading</a:t>
            </a:r>
          </a:p>
        </p:txBody>
      </p:sp>
      <p:sp>
        <p:nvSpPr>
          <p:cNvPr id="195587" name="Rectangle 3"/>
          <p:cNvSpPr>
            <a:spLocks noGrp="1" noChangeArrowheads="1"/>
          </p:cNvSpPr>
          <p:nvPr>
            <p:ph idx="1"/>
          </p:nvPr>
        </p:nvSpPr>
        <p:spPr>
          <a:xfrm>
            <a:off x="1413892" y="1556792"/>
            <a:ext cx="9134391" cy="4114801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4.1</a:t>
            </a:r>
          </a:p>
          <a:p>
            <a:pPr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4.2</a:t>
            </a:r>
          </a:p>
          <a:p>
            <a:pPr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4.4 (binary search)</a:t>
            </a:r>
          </a:p>
          <a:p>
            <a:pPr>
              <a:defRPr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735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418" name="Rectangle 2"/>
          <p:cNvSpPr>
            <a:spLocks noGrp="1" noChangeArrowheads="1"/>
          </p:cNvSpPr>
          <p:nvPr>
            <p:ph type="title"/>
          </p:nvPr>
        </p:nvSpPr>
        <p:spPr>
          <a:xfrm>
            <a:off x="1141411" y="260648"/>
            <a:ext cx="9144001" cy="843880"/>
          </a:xfrm>
        </p:spPr>
        <p:txBody>
          <a:bodyPr/>
          <a:lstStyle/>
          <a:p>
            <a:pPr>
              <a:defRPr/>
            </a:pPr>
            <a:r>
              <a:rPr lang="en-US" dirty="0"/>
              <a:t>Decrease-and-Conquer</a:t>
            </a:r>
          </a:p>
        </p:txBody>
      </p:sp>
      <p:sp>
        <p:nvSpPr>
          <p:cNvPr id="316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1411" y="2204864"/>
            <a:ext cx="10369152" cy="3276600"/>
          </a:xfrm>
        </p:spPr>
        <p:txBody>
          <a:bodyPr/>
          <a:lstStyle/>
          <a:p>
            <a:pPr marL="457200" indent="-457200">
              <a:buFont typeface="Monotype Sorts" pitchFamily="2" charset="2"/>
              <a:buAutoNum type="arabicPeriod"/>
              <a:defRPr/>
            </a:pPr>
            <a:r>
              <a:rPr lang="en-US" sz="2800" dirty="0"/>
              <a:t>Reduce problem instance to a smaller instance of the same problem</a:t>
            </a:r>
          </a:p>
          <a:p>
            <a:pPr marL="457200" indent="-457200">
              <a:buFont typeface="Monotype Sorts" pitchFamily="2" charset="2"/>
              <a:buAutoNum type="arabicPeriod"/>
              <a:defRPr/>
            </a:pPr>
            <a:r>
              <a:rPr lang="en-US" sz="2800" dirty="0"/>
              <a:t>Solve the smaller instance</a:t>
            </a:r>
          </a:p>
          <a:p>
            <a:pPr marL="457200" indent="-457200">
              <a:buFont typeface="Monotype Sorts" pitchFamily="2" charset="2"/>
              <a:buAutoNum type="arabicPeriod"/>
              <a:defRPr/>
            </a:pPr>
            <a:r>
              <a:rPr lang="en-US" sz="2800" dirty="0"/>
              <a:t>Extend solution of smaller instance to obtain solution to the original instance</a:t>
            </a:r>
          </a:p>
          <a:p>
            <a:pPr marL="457200" indent="-457200">
              <a:buFont typeface="Monotype Sorts" pitchFamily="2" charset="2"/>
              <a:buAutoNum type="arabicPeriod"/>
              <a:defRPr/>
            </a:pPr>
            <a:endParaRPr lang="en-US" dirty="0"/>
          </a:p>
          <a:p>
            <a:pPr marL="0" indent="0">
              <a:buNone/>
              <a:defRPr/>
            </a:pP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921394E-D1A4-4C43-8ECD-D0C88E435D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4321">
        <p:fade/>
      </p:transition>
    </mc:Choice>
    <mc:Fallback xmlns="">
      <p:transition spd="med" advTm="843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602" name="Rectangle 2"/>
          <p:cNvSpPr>
            <a:spLocks noGrp="1" noChangeArrowheads="1"/>
          </p:cNvSpPr>
          <p:nvPr>
            <p:ph type="title"/>
          </p:nvPr>
        </p:nvSpPr>
        <p:spPr>
          <a:xfrm>
            <a:off x="1125860" y="457200"/>
            <a:ext cx="8229600" cy="685800"/>
          </a:xfrm>
        </p:spPr>
        <p:txBody>
          <a:bodyPr/>
          <a:lstStyle/>
          <a:p>
            <a:pPr>
              <a:defRPr/>
            </a:pPr>
            <a:r>
              <a:rPr lang="en-US" dirty="0"/>
              <a:t>Decrease-and-Conquer (cont.)</a:t>
            </a:r>
          </a:p>
        </p:txBody>
      </p:sp>
      <p:sp>
        <p:nvSpPr>
          <p:cNvPr id="16388" name="Oval 7"/>
          <p:cNvSpPr>
            <a:spLocks noChangeArrowheads="1"/>
          </p:cNvSpPr>
          <p:nvPr/>
        </p:nvSpPr>
        <p:spPr bwMode="auto">
          <a:xfrm>
            <a:off x="2741612" y="2362200"/>
            <a:ext cx="2286000" cy="8382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800" b="1" dirty="0">
                <a:solidFill>
                  <a:schemeClr val="bg2"/>
                </a:solidFill>
              </a:rPr>
              <a:t>Sub-instance  </a:t>
            </a:r>
          </a:p>
          <a:p>
            <a:r>
              <a:rPr lang="en-US" altLang="en-US" sz="1800" b="1" dirty="0">
                <a:solidFill>
                  <a:schemeClr val="bg2"/>
                </a:solidFill>
              </a:rPr>
              <a:t>of size </a:t>
            </a:r>
            <a:r>
              <a:rPr lang="en-US" altLang="en-US" sz="1800" b="1" i="1" dirty="0">
                <a:solidFill>
                  <a:srgbClr val="FF0000"/>
                </a:solidFill>
              </a:rPr>
              <a:t>n</a:t>
            </a:r>
            <a:r>
              <a:rPr lang="en-US" altLang="en-US" sz="1800" b="1" dirty="0">
                <a:solidFill>
                  <a:srgbClr val="FF0000"/>
                </a:solidFill>
              </a:rPr>
              <a:t>-1</a:t>
            </a:r>
          </a:p>
        </p:txBody>
      </p:sp>
      <p:sp>
        <p:nvSpPr>
          <p:cNvPr id="16389" name="Rectangle 8"/>
          <p:cNvSpPr>
            <a:spLocks noChangeArrowheads="1"/>
          </p:cNvSpPr>
          <p:nvPr/>
        </p:nvSpPr>
        <p:spPr bwMode="auto">
          <a:xfrm>
            <a:off x="2741612" y="3657600"/>
            <a:ext cx="2286000" cy="68580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0000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600" b="1" dirty="0">
                <a:solidFill>
                  <a:schemeClr val="bg2"/>
                </a:solidFill>
              </a:rPr>
              <a:t>a solution to </a:t>
            </a:r>
          </a:p>
          <a:p>
            <a:r>
              <a:rPr lang="en-US" altLang="en-US" sz="1600" b="1" dirty="0">
                <a:solidFill>
                  <a:schemeClr val="bg2"/>
                </a:solidFill>
              </a:rPr>
              <a:t>the sub-instance </a:t>
            </a:r>
            <a:endParaRPr lang="en-US" altLang="en-US" dirty="0"/>
          </a:p>
        </p:txBody>
      </p:sp>
      <p:sp>
        <p:nvSpPr>
          <p:cNvPr id="16390" name="Rectangle 9"/>
          <p:cNvSpPr>
            <a:spLocks noChangeArrowheads="1"/>
          </p:cNvSpPr>
          <p:nvPr/>
        </p:nvSpPr>
        <p:spPr bwMode="auto">
          <a:xfrm>
            <a:off x="4951412" y="5410200"/>
            <a:ext cx="2367136" cy="68580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0000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600" b="1" dirty="0">
                <a:solidFill>
                  <a:schemeClr val="bg2"/>
                </a:solidFill>
              </a:rPr>
              <a:t>a solution to the original</a:t>
            </a:r>
          </a:p>
          <a:p>
            <a:r>
              <a:rPr lang="en-US" altLang="en-US" sz="1600" b="1" dirty="0">
                <a:solidFill>
                  <a:schemeClr val="bg2"/>
                </a:solidFill>
              </a:rPr>
              <a:t>problem instance</a:t>
            </a:r>
            <a:endParaRPr lang="en-US" altLang="en-US" dirty="0"/>
          </a:p>
        </p:txBody>
      </p:sp>
      <p:sp>
        <p:nvSpPr>
          <p:cNvPr id="16392" name="Line 11"/>
          <p:cNvSpPr>
            <a:spLocks noChangeShapeType="1"/>
          </p:cNvSpPr>
          <p:nvPr/>
        </p:nvSpPr>
        <p:spPr bwMode="auto">
          <a:xfrm flipH="1">
            <a:off x="4189412" y="2057400"/>
            <a:ext cx="1447800" cy="3048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94" name="Oval 4"/>
          <p:cNvSpPr>
            <a:spLocks noChangeArrowheads="1"/>
          </p:cNvSpPr>
          <p:nvPr/>
        </p:nvSpPr>
        <p:spPr bwMode="auto">
          <a:xfrm>
            <a:off x="4951412" y="1295400"/>
            <a:ext cx="2286000" cy="8382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800" b="1" dirty="0">
                <a:solidFill>
                  <a:schemeClr val="bg2"/>
                </a:solidFill>
              </a:rPr>
              <a:t>Problem instance </a:t>
            </a:r>
          </a:p>
          <a:p>
            <a:r>
              <a:rPr lang="en-US" altLang="en-US" sz="1800" b="1" dirty="0">
                <a:solidFill>
                  <a:schemeClr val="bg2"/>
                </a:solidFill>
              </a:rPr>
              <a:t>of size </a:t>
            </a:r>
            <a:r>
              <a:rPr lang="en-US" altLang="en-US" sz="1800" b="1" i="1" dirty="0">
                <a:solidFill>
                  <a:schemeClr val="bg2"/>
                </a:solidFill>
              </a:rPr>
              <a:t>n</a:t>
            </a:r>
            <a:endParaRPr lang="en-US" altLang="en-US" sz="1800" b="1" dirty="0">
              <a:solidFill>
                <a:schemeClr val="bg2"/>
              </a:solidFill>
            </a:endParaRPr>
          </a:p>
        </p:txBody>
      </p:sp>
      <p:sp>
        <p:nvSpPr>
          <p:cNvPr id="16395" name="Line 13"/>
          <p:cNvSpPr>
            <a:spLocks noChangeShapeType="1"/>
          </p:cNvSpPr>
          <p:nvPr/>
        </p:nvSpPr>
        <p:spPr bwMode="auto">
          <a:xfrm>
            <a:off x="3808412" y="3200400"/>
            <a:ext cx="0" cy="4572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97" name="Line 15"/>
          <p:cNvSpPr>
            <a:spLocks noChangeShapeType="1"/>
          </p:cNvSpPr>
          <p:nvPr/>
        </p:nvSpPr>
        <p:spPr bwMode="auto">
          <a:xfrm>
            <a:off x="3808412" y="4343400"/>
            <a:ext cx="0" cy="5334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99" name="Line 17"/>
          <p:cNvSpPr>
            <a:spLocks noChangeShapeType="1"/>
          </p:cNvSpPr>
          <p:nvPr/>
        </p:nvSpPr>
        <p:spPr bwMode="auto">
          <a:xfrm>
            <a:off x="3808412" y="4876800"/>
            <a:ext cx="2286000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00" name="Line 18"/>
          <p:cNvSpPr>
            <a:spLocks noChangeShapeType="1"/>
          </p:cNvSpPr>
          <p:nvPr/>
        </p:nvSpPr>
        <p:spPr bwMode="auto">
          <a:xfrm>
            <a:off x="6094412" y="4876800"/>
            <a:ext cx="0" cy="5334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52EA54E-1735-984D-AB7D-9869BB5783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632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2265">
        <p:fade/>
      </p:transition>
    </mc:Choice>
    <mc:Fallback xmlns="">
      <p:transition spd="med" advTm="4226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602" name="Rectangle 2"/>
          <p:cNvSpPr>
            <a:spLocks noGrp="1" noChangeArrowheads="1"/>
          </p:cNvSpPr>
          <p:nvPr>
            <p:ph type="title"/>
          </p:nvPr>
        </p:nvSpPr>
        <p:spPr>
          <a:xfrm>
            <a:off x="1125860" y="290984"/>
            <a:ext cx="8229600" cy="685800"/>
          </a:xfrm>
        </p:spPr>
        <p:txBody>
          <a:bodyPr/>
          <a:lstStyle/>
          <a:p>
            <a:pPr>
              <a:defRPr/>
            </a:pPr>
            <a:r>
              <a:rPr lang="en-US" dirty="0"/>
              <a:t>Decrease-and-Conquer (cont.)</a:t>
            </a:r>
          </a:p>
        </p:txBody>
      </p:sp>
      <p:sp>
        <p:nvSpPr>
          <p:cNvPr id="16388" name="Oval 7"/>
          <p:cNvSpPr>
            <a:spLocks noChangeArrowheads="1"/>
          </p:cNvSpPr>
          <p:nvPr/>
        </p:nvSpPr>
        <p:spPr bwMode="auto">
          <a:xfrm>
            <a:off x="2741612" y="2362200"/>
            <a:ext cx="2286000" cy="8382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800" b="1" dirty="0">
                <a:solidFill>
                  <a:schemeClr val="bg2"/>
                </a:solidFill>
              </a:rPr>
              <a:t>Sub-instance  </a:t>
            </a:r>
          </a:p>
          <a:p>
            <a:r>
              <a:rPr lang="en-US" altLang="en-US" sz="1800" b="1" dirty="0">
                <a:solidFill>
                  <a:schemeClr val="bg2"/>
                </a:solidFill>
              </a:rPr>
              <a:t>of size </a:t>
            </a:r>
            <a:r>
              <a:rPr lang="en-US" altLang="en-US" sz="1800" b="1" i="1" dirty="0">
                <a:solidFill>
                  <a:srgbClr val="FF0000"/>
                </a:solidFill>
              </a:rPr>
              <a:t>n</a:t>
            </a:r>
            <a:r>
              <a:rPr lang="en-US" altLang="en-US" sz="1800" b="1" dirty="0">
                <a:solidFill>
                  <a:srgbClr val="FF0000"/>
                </a:solidFill>
              </a:rPr>
              <a:t>/2</a:t>
            </a:r>
          </a:p>
        </p:txBody>
      </p:sp>
      <p:sp>
        <p:nvSpPr>
          <p:cNvPr id="16389" name="Rectangle 8"/>
          <p:cNvSpPr>
            <a:spLocks noChangeArrowheads="1"/>
          </p:cNvSpPr>
          <p:nvPr/>
        </p:nvSpPr>
        <p:spPr bwMode="auto">
          <a:xfrm>
            <a:off x="2741612" y="3657600"/>
            <a:ext cx="2286000" cy="68580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0000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600" b="1" dirty="0">
                <a:solidFill>
                  <a:schemeClr val="bg2"/>
                </a:solidFill>
              </a:rPr>
              <a:t>a solution to </a:t>
            </a:r>
          </a:p>
          <a:p>
            <a:r>
              <a:rPr lang="en-US" altLang="en-US" sz="1600" b="1" dirty="0">
                <a:solidFill>
                  <a:schemeClr val="bg2"/>
                </a:solidFill>
              </a:rPr>
              <a:t>the sub-instance</a:t>
            </a:r>
            <a:endParaRPr lang="en-US" altLang="en-US" dirty="0"/>
          </a:p>
        </p:txBody>
      </p:sp>
      <p:sp>
        <p:nvSpPr>
          <p:cNvPr id="16390" name="Rectangle 9"/>
          <p:cNvSpPr>
            <a:spLocks noChangeArrowheads="1"/>
          </p:cNvSpPr>
          <p:nvPr/>
        </p:nvSpPr>
        <p:spPr bwMode="auto">
          <a:xfrm>
            <a:off x="4951412" y="5410200"/>
            <a:ext cx="2286000" cy="68580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0000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600" b="1" dirty="0">
                <a:solidFill>
                  <a:schemeClr val="bg2"/>
                </a:solidFill>
              </a:rPr>
              <a:t>a solution to the original</a:t>
            </a:r>
          </a:p>
          <a:p>
            <a:r>
              <a:rPr lang="en-US" altLang="en-US" sz="1600" b="1" dirty="0">
                <a:solidFill>
                  <a:schemeClr val="bg2"/>
                </a:solidFill>
              </a:rPr>
              <a:t>problem instance</a:t>
            </a:r>
            <a:endParaRPr lang="en-US" altLang="en-US" dirty="0"/>
          </a:p>
        </p:txBody>
      </p:sp>
      <p:sp>
        <p:nvSpPr>
          <p:cNvPr id="16392" name="Line 11"/>
          <p:cNvSpPr>
            <a:spLocks noChangeShapeType="1"/>
          </p:cNvSpPr>
          <p:nvPr/>
        </p:nvSpPr>
        <p:spPr bwMode="auto">
          <a:xfrm flipH="1">
            <a:off x="4189412" y="2057400"/>
            <a:ext cx="1447800" cy="3048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94" name="Oval 4"/>
          <p:cNvSpPr>
            <a:spLocks noChangeArrowheads="1"/>
          </p:cNvSpPr>
          <p:nvPr/>
        </p:nvSpPr>
        <p:spPr bwMode="auto">
          <a:xfrm>
            <a:off x="4951412" y="1295400"/>
            <a:ext cx="2286000" cy="838200"/>
          </a:xfrm>
          <a:prstGeom prst="ellipse">
            <a:avLst/>
          </a:prstGeom>
          <a:solidFill>
            <a:schemeClr val="accent1"/>
          </a:solidFill>
          <a:ln w="127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800" b="1" dirty="0">
                <a:solidFill>
                  <a:schemeClr val="bg2"/>
                </a:solidFill>
              </a:rPr>
              <a:t>Problem instance </a:t>
            </a:r>
          </a:p>
          <a:p>
            <a:r>
              <a:rPr lang="en-US" altLang="en-US" sz="1800" b="1" dirty="0">
                <a:solidFill>
                  <a:schemeClr val="bg2"/>
                </a:solidFill>
              </a:rPr>
              <a:t>of size </a:t>
            </a:r>
            <a:r>
              <a:rPr lang="en-US" altLang="en-US" sz="1800" b="1" i="1" dirty="0">
                <a:solidFill>
                  <a:schemeClr val="bg2"/>
                </a:solidFill>
              </a:rPr>
              <a:t>n</a:t>
            </a:r>
            <a:endParaRPr lang="en-US" altLang="en-US" sz="1800" b="1" dirty="0">
              <a:solidFill>
                <a:schemeClr val="bg2"/>
              </a:solidFill>
            </a:endParaRPr>
          </a:p>
        </p:txBody>
      </p:sp>
      <p:sp>
        <p:nvSpPr>
          <p:cNvPr id="16395" name="Line 13"/>
          <p:cNvSpPr>
            <a:spLocks noChangeShapeType="1"/>
          </p:cNvSpPr>
          <p:nvPr/>
        </p:nvSpPr>
        <p:spPr bwMode="auto">
          <a:xfrm>
            <a:off x="3808412" y="3200400"/>
            <a:ext cx="0" cy="4572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97" name="Line 15"/>
          <p:cNvSpPr>
            <a:spLocks noChangeShapeType="1"/>
          </p:cNvSpPr>
          <p:nvPr/>
        </p:nvSpPr>
        <p:spPr bwMode="auto">
          <a:xfrm>
            <a:off x="3808412" y="4343400"/>
            <a:ext cx="0" cy="5334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99" name="Line 17"/>
          <p:cNvSpPr>
            <a:spLocks noChangeShapeType="1"/>
          </p:cNvSpPr>
          <p:nvPr/>
        </p:nvSpPr>
        <p:spPr bwMode="auto">
          <a:xfrm>
            <a:off x="3808412" y="4876800"/>
            <a:ext cx="2286000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00" name="Line 18"/>
          <p:cNvSpPr>
            <a:spLocks noChangeShapeType="1"/>
          </p:cNvSpPr>
          <p:nvPr/>
        </p:nvSpPr>
        <p:spPr bwMode="auto">
          <a:xfrm>
            <a:off x="6094412" y="4876800"/>
            <a:ext cx="0" cy="53340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8A76BD9-BA2F-F64B-8EC9-46033ED5A9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383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9275">
        <p:fade/>
      </p:transition>
    </mc:Choice>
    <mc:Fallback xmlns="">
      <p:transition spd="med" advTm="592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114" name="Rectangle 2"/>
          <p:cNvSpPr>
            <a:spLocks noGrp="1" noChangeArrowheads="1"/>
          </p:cNvSpPr>
          <p:nvPr>
            <p:ph type="title"/>
          </p:nvPr>
        </p:nvSpPr>
        <p:spPr>
          <a:xfrm>
            <a:off x="1053852" y="188640"/>
            <a:ext cx="9144001" cy="723528"/>
          </a:xfrm>
        </p:spPr>
        <p:txBody>
          <a:bodyPr/>
          <a:lstStyle/>
          <a:p>
            <a:pPr>
              <a:defRPr/>
            </a:pPr>
            <a:r>
              <a:rPr lang="en-US" dirty="0"/>
              <a:t>3 Types of Decrease and Conquer</a:t>
            </a:r>
          </a:p>
        </p:txBody>
      </p:sp>
      <p:sp>
        <p:nvSpPr>
          <p:cNvPr id="3461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33972" y="1412776"/>
            <a:ext cx="8534400" cy="4662264"/>
          </a:xfrm>
        </p:spPr>
        <p:txBody>
          <a:bodyPr/>
          <a:lstStyle/>
          <a:p>
            <a:pPr>
              <a:lnSpc>
                <a:spcPct val="80000"/>
              </a:lnSpc>
              <a:defRPr/>
            </a:pPr>
            <a:r>
              <a:rPr lang="en-US" i="1" u="sng" dirty="0"/>
              <a:t>Decrease by a constant </a:t>
            </a:r>
            <a:r>
              <a:rPr lang="en-US" dirty="0"/>
              <a:t>(usually by 1):</a:t>
            </a:r>
          </a:p>
          <a:p>
            <a:pPr lvl="1">
              <a:lnSpc>
                <a:spcPct val="80000"/>
              </a:lnSpc>
              <a:defRPr/>
            </a:pPr>
            <a:r>
              <a:rPr lang="en-US" sz="2400" dirty="0"/>
              <a:t>insertion sort</a:t>
            </a:r>
          </a:p>
          <a:p>
            <a:pPr lvl="1">
              <a:lnSpc>
                <a:spcPct val="80000"/>
              </a:lnSpc>
              <a:defRPr/>
            </a:pPr>
            <a:r>
              <a:rPr lang="en-US" sz="2400" dirty="0"/>
              <a:t>topological sorting</a:t>
            </a:r>
          </a:p>
          <a:p>
            <a:pPr lvl="1">
              <a:lnSpc>
                <a:spcPct val="80000"/>
              </a:lnSpc>
              <a:defRPr/>
            </a:pPr>
            <a:r>
              <a:rPr lang="en-US" sz="2400" dirty="0"/>
              <a:t>algorithms for generating permutations, subsets	</a:t>
            </a:r>
          </a:p>
          <a:p>
            <a:pPr>
              <a:lnSpc>
                <a:spcPct val="80000"/>
              </a:lnSpc>
              <a:defRPr/>
            </a:pPr>
            <a:r>
              <a:rPr lang="en-US" i="1" u="sng" dirty="0"/>
              <a:t>Decrease by a constant factor</a:t>
            </a:r>
            <a:r>
              <a:rPr lang="en-US" dirty="0"/>
              <a:t> (usually by half)</a:t>
            </a:r>
            <a:endParaRPr lang="en-US" i="1" u="sng" dirty="0"/>
          </a:p>
          <a:p>
            <a:pPr lvl="1">
              <a:lnSpc>
                <a:spcPct val="80000"/>
              </a:lnSpc>
              <a:defRPr/>
            </a:pPr>
            <a:r>
              <a:rPr lang="en-US" sz="2400" dirty="0"/>
              <a:t>binary search tree</a:t>
            </a:r>
          </a:p>
          <a:p>
            <a:pPr lvl="1">
              <a:lnSpc>
                <a:spcPct val="80000"/>
              </a:lnSpc>
              <a:defRPr/>
            </a:pPr>
            <a:r>
              <a:rPr lang="en-US" sz="2400" dirty="0"/>
              <a:t>binary search</a:t>
            </a:r>
          </a:p>
          <a:p>
            <a:pPr lvl="1">
              <a:lnSpc>
                <a:spcPct val="80000"/>
              </a:lnSpc>
              <a:defRPr/>
            </a:pPr>
            <a:r>
              <a:rPr lang="en-US" sz="2400" dirty="0"/>
              <a:t>exponentiation by squaring</a:t>
            </a:r>
          </a:p>
          <a:p>
            <a:pPr>
              <a:lnSpc>
                <a:spcPct val="80000"/>
              </a:lnSpc>
              <a:defRPr/>
            </a:pPr>
            <a:r>
              <a:rPr lang="en-US" i="1" u="sng" dirty="0"/>
              <a:t>Variable-size decrease</a:t>
            </a:r>
          </a:p>
          <a:p>
            <a:pPr lvl="1">
              <a:lnSpc>
                <a:spcPct val="80000"/>
              </a:lnSpc>
              <a:defRPr/>
            </a:pPr>
            <a:r>
              <a:rPr lang="en-US" sz="2400" dirty="0"/>
              <a:t>Euclid’s algorithm</a:t>
            </a:r>
          </a:p>
          <a:p>
            <a:pPr>
              <a:lnSpc>
                <a:spcPct val="80000"/>
              </a:lnSpc>
              <a:buFont typeface="Monotype Sorts" pitchFamily="2" charset="2"/>
              <a:buNone/>
              <a:defRPr/>
            </a:pPr>
            <a:endParaRPr lang="en-US" sz="1600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444E5BD-B320-D04D-823F-D7115EC30D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2137">
        <p:fade/>
      </p:transition>
    </mc:Choice>
    <mc:Fallback xmlns="">
      <p:transition spd="med" advTm="3213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62" name="Rectangle 2"/>
          <p:cNvSpPr>
            <a:spLocks noGrp="1" noChangeArrowheads="1"/>
          </p:cNvSpPr>
          <p:nvPr>
            <p:ph type="title"/>
          </p:nvPr>
        </p:nvSpPr>
        <p:spPr>
          <a:xfrm>
            <a:off x="1125860" y="14354"/>
            <a:ext cx="9144001" cy="843880"/>
          </a:xfrm>
        </p:spPr>
        <p:txBody>
          <a:bodyPr/>
          <a:lstStyle/>
          <a:p>
            <a:pPr>
              <a:defRPr/>
            </a:pPr>
            <a:r>
              <a:rPr lang="en-US" dirty="0"/>
              <a:t>Insertion Sort</a:t>
            </a:r>
          </a:p>
        </p:txBody>
      </p:sp>
      <p:sp>
        <p:nvSpPr>
          <p:cNvPr id="3481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81844" y="1340768"/>
            <a:ext cx="10225136" cy="4666455"/>
          </a:xfrm>
        </p:spPr>
        <p:txBody>
          <a:bodyPr/>
          <a:lstStyle/>
          <a:p>
            <a:pPr>
              <a:lnSpc>
                <a:spcPct val="100000"/>
              </a:lnSpc>
              <a:buFont typeface="Monotype Sorts" pitchFamily="2" charset="2"/>
              <a:buNone/>
              <a:defRPr/>
            </a:pPr>
            <a:r>
              <a:rPr lang="en-US" dirty="0"/>
              <a:t>To sort array A[0..</a:t>
            </a:r>
            <a:r>
              <a:rPr lang="en-US" i="1" dirty="0"/>
              <a:t>n</a:t>
            </a:r>
            <a:r>
              <a:rPr lang="en-US" dirty="0"/>
              <a:t>-1], sort A[0..</a:t>
            </a:r>
            <a:r>
              <a:rPr lang="en-US" i="1" dirty="0"/>
              <a:t>n</a:t>
            </a:r>
            <a:r>
              <a:rPr lang="en-US" dirty="0"/>
              <a:t>-2] recursively and then insert A[</a:t>
            </a:r>
            <a:r>
              <a:rPr lang="en-US" i="1" dirty="0"/>
              <a:t>n</a:t>
            </a:r>
            <a:r>
              <a:rPr lang="en-US" dirty="0"/>
              <a:t>-1] in its proper place among the sorted A[0..</a:t>
            </a:r>
            <a:r>
              <a:rPr lang="en-US" i="1" dirty="0"/>
              <a:t>n</a:t>
            </a:r>
            <a:r>
              <a:rPr lang="en-US" dirty="0"/>
              <a:t>-2]</a:t>
            </a:r>
            <a:br>
              <a:rPr lang="en-US" dirty="0"/>
            </a:br>
            <a:r>
              <a:rPr lang="en-US" dirty="0"/>
              <a:t> </a:t>
            </a:r>
          </a:p>
          <a:p>
            <a:pPr>
              <a:lnSpc>
                <a:spcPct val="100000"/>
              </a:lnSpc>
              <a:defRPr/>
            </a:pPr>
            <a:r>
              <a:rPr lang="en-US" dirty="0"/>
              <a:t>Usually implemented bottom up (non-recursively)</a:t>
            </a:r>
            <a:br>
              <a:rPr lang="en-US" dirty="0"/>
            </a:br>
            <a:endParaRPr lang="en-US" dirty="0"/>
          </a:p>
          <a:p>
            <a:pPr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dirty="0"/>
              <a:t>Example:   Sort  6,  4,  1,  8,  5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6 | </a:t>
            </a:r>
            <a:r>
              <a:rPr lang="en-US" u="sng" dirty="0"/>
              <a:t>4</a:t>
            </a:r>
            <a:r>
              <a:rPr lang="en-US" dirty="0"/>
              <a:t>   1   8   5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dirty="0"/>
              <a:t>	 4   6 | </a:t>
            </a:r>
            <a:r>
              <a:rPr lang="en-US" u="sng" dirty="0"/>
              <a:t>1</a:t>
            </a:r>
            <a:r>
              <a:rPr lang="en-US" dirty="0"/>
              <a:t>   8   5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dirty="0"/>
              <a:t>	 1   4   6 | </a:t>
            </a:r>
            <a:r>
              <a:rPr lang="en-US" u="sng" dirty="0"/>
              <a:t>8</a:t>
            </a:r>
            <a:r>
              <a:rPr lang="en-US" dirty="0"/>
              <a:t>   5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dirty="0"/>
              <a:t>	 1   4   6   8 | </a:t>
            </a:r>
            <a:r>
              <a:rPr lang="en-US" u="sng" dirty="0"/>
              <a:t>5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dirty="0"/>
              <a:t>	 1   4   5   6   8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defRPr/>
            </a:pP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163DB5C-F2FB-F843-9DAD-615340C694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8617">
        <p:fade/>
      </p:transition>
    </mc:Choice>
    <mc:Fallback xmlns="">
      <p:transition spd="med" advTm="1286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50" name="Rectangle 2"/>
          <p:cNvSpPr>
            <a:spLocks noGrp="1" noChangeArrowheads="1"/>
          </p:cNvSpPr>
          <p:nvPr>
            <p:ph type="title"/>
          </p:nvPr>
        </p:nvSpPr>
        <p:spPr>
          <a:xfrm>
            <a:off x="1036896" y="163606"/>
            <a:ext cx="10115032" cy="685800"/>
          </a:xfrm>
        </p:spPr>
        <p:txBody>
          <a:bodyPr/>
          <a:lstStyle/>
          <a:p>
            <a:pPr>
              <a:defRPr/>
            </a:pPr>
            <a:r>
              <a:rPr lang="en-US" dirty="0"/>
              <a:t>Pseudocode of Insertion Sort </a:t>
            </a:r>
          </a:p>
        </p:txBody>
      </p:sp>
      <p:sp>
        <p:nvSpPr>
          <p:cNvPr id="41165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2132012" y="1219200"/>
            <a:ext cx="8534400" cy="5334000"/>
          </a:xfrm>
        </p:spPr>
        <p:txBody>
          <a:bodyPr/>
          <a:lstStyle/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</p:txBody>
      </p:sp>
      <p:pic>
        <p:nvPicPr>
          <p:cNvPr id="18436" name="Picture 4" descr="5_1a"/>
          <p:cNvPicPr>
            <a:picLocks noGrp="1" noChangeAspect="1" noChangeArrowheads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845940" y="1340768"/>
            <a:ext cx="8686800" cy="4762500"/>
          </a:xfrm>
          <a:solidFill>
            <a:schemeClr val="tx1"/>
          </a:solidFill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58D5025-270A-9149-9228-BEBBB547BE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6744">
        <p:fade/>
      </p:transition>
    </mc:Choice>
    <mc:Fallback xmlns="">
      <p:transition spd="med" advTm="2674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50" name="Rectangle 2"/>
          <p:cNvSpPr>
            <a:spLocks noGrp="1" noChangeArrowheads="1"/>
          </p:cNvSpPr>
          <p:nvPr>
            <p:ph type="title"/>
          </p:nvPr>
        </p:nvSpPr>
        <p:spPr>
          <a:xfrm>
            <a:off x="1036896" y="163606"/>
            <a:ext cx="10115032" cy="685800"/>
          </a:xfrm>
        </p:spPr>
        <p:txBody>
          <a:bodyPr/>
          <a:lstStyle/>
          <a:p>
            <a:pPr>
              <a:defRPr/>
            </a:pPr>
            <a:r>
              <a:rPr lang="en-US" dirty="0"/>
              <a:t>Best Case of Insertion Sort </a:t>
            </a:r>
          </a:p>
        </p:txBody>
      </p:sp>
      <p:sp>
        <p:nvSpPr>
          <p:cNvPr id="41165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2132012" y="1219200"/>
            <a:ext cx="8534400" cy="5334000"/>
          </a:xfrm>
        </p:spPr>
        <p:txBody>
          <a:bodyPr>
            <a:normAutofit/>
          </a:bodyPr>
          <a:lstStyle/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  <a:p>
            <a:pPr>
              <a:buFont typeface="Monotype Sorts" pitchFamily="2" charset="2"/>
              <a:buNone/>
              <a:defRPr/>
            </a:pPr>
            <a:endParaRPr lang="en-US" sz="2000" i="1">
              <a:cs typeface="Times New Roman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560DCD00-B400-4891-89C9-0F925544CEB2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1701924" y="976312"/>
                <a:ext cx="8424936" cy="526100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CA" dirty="0"/>
              </a:p>
              <a:p>
                <a:pPr marL="0" indent="0">
                  <a:buNone/>
                </a:pPr>
                <a:r>
                  <a:rPr lang="en-CA" sz="2800" dirty="0"/>
                  <a:t>1 | 2   3   4   5   6   7   8</a:t>
                </a:r>
              </a:p>
              <a:p>
                <a:pPr marL="0" indent="0">
                  <a:buNone/>
                </a:pPr>
                <a:r>
                  <a:rPr lang="en-CA" sz="2800" dirty="0"/>
                  <a:t>1   2 | 3   4   5   6   7   8</a:t>
                </a:r>
              </a:p>
              <a:p>
                <a:pPr marL="0" indent="0">
                  <a:buNone/>
                </a:pPr>
                <a:r>
                  <a:rPr lang="en-CA" sz="2800" dirty="0"/>
                  <a:t>1   2   3 | 4   5   6   7   8</a:t>
                </a:r>
              </a:p>
              <a:p>
                <a:pPr marL="0" indent="0">
                  <a:buNone/>
                </a:pPr>
                <a:r>
                  <a:rPr lang="en-CA" sz="2800" dirty="0"/>
                  <a:t>1   2   3   4 | 5   6   7   8</a:t>
                </a:r>
              </a:p>
              <a:p>
                <a:pPr marL="0" indent="0">
                  <a:buNone/>
                </a:pPr>
                <a:r>
                  <a:rPr lang="en-CA" sz="2800" dirty="0"/>
                  <a:t>              …</a:t>
                </a:r>
              </a:p>
              <a:p>
                <a:pPr marL="0" indent="0">
                  <a:buNone/>
                </a:pPr>
                <a:endParaRPr lang="en-CA" sz="2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𝑪</m:t>
                          </m:r>
                        </m:e>
                        <m:sub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𝒃𝒆𝒔𝒕</m:t>
                          </m:r>
                        </m:sub>
                      </m:sSub>
                      <m:d>
                        <m:dPr>
                          <m:ctrlPr>
                            <a:rPr lang="en-US" sz="28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</m:d>
                      <m:r>
                        <a:rPr lang="en-US" sz="2800" b="1" i="1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en-US" sz="2800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1" i="1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  <m:sup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𝒏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  <m:e>
                          <m:r>
                            <a:rPr lang="en-US" sz="2800" b="1" i="1">
                              <a:latin typeface="Cambria Math" panose="02040503050406030204" pitchFamily="18" charset="0"/>
                            </a:rPr>
                            <m:t>𝟏</m:t>
                          </m:r>
                        </m:e>
                      </m:nary>
                      <m:r>
                        <a:rPr lang="en-US" sz="2800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>
                          <a:latin typeface="Cambria Math" panose="02040503050406030204" pitchFamily="18" charset="0"/>
                        </a:rPr>
                        <m:t>𝒏</m:t>
                      </m:r>
                      <m:r>
                        <a:rPr lang="en-US" sz="2800" b="1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800" b="1" i="1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sz="2800" b="1" i="1">
                          <a:latin typeface="Cambria Math" panose="02040503050406030204" pitchFamily="18" charset="0"/>
                        </a:rPr>
                        <m:t> ∈ </m:t>
                      </m:r>
                      <m:r>
                        <a:rPr lang="en-US" sz="28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𝚯</m:t>
                      </m:r>
                      <m:r>
                        <a:rPr lang="en-US" sz="28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8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𝒏</m:t>
                      </m:r>
                      <m:r>
                        <a:rPr lang="en-US" sz="28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CA" sz="2800" dirty="0"/>
              </a:p>
              <a:p>
                <a:pPr marL="0" indent="0">
                  <a:buNone/>
                </a:pPr>
                <a:endParaRPr lang="en-CA" sz="2800" dirty="0"/>
              </a:p>
              <a:p>
                <a:pPr marL="0" indent="0">
                  <a:buNone/>
                </a:pPr>
                <a:endParaRPr lang="en-CA" sz="2800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560DCD00-B400-4891-89C9-0F925544CEB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1701924" y="976312"/>
                <a:ext cx="8424936" cy="5261000"/>
              </a:xfrm>
              <a:blipFill>
                <a:blip r:embed="rId5"/>
                <a:stretch>
                  <a:fillRect l="-1447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85890E3-A4F3-6542-B191-45E414ED35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0125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680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2234">
        <p:fade/>
      </p:transition>
    </mc:Choice>
    <mc:Fallback xmlns="">
      <p:transition spd="med" advTm="7223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Blue atom design templat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a:style>
    </a:spDef>
    <a:lnDef>
      <a:spPr>
        <a:ln>
          <a:solidFill>
            <a:schemeClr val="accent5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Blue atom design slides.potx" id="{20958743-FA80-43E5-9586-B48EF2BE42B5}" vid="{6B9132C0-2E4C-4DF6-B21A-C2322474BD21}"/>
    </a:ext>
  </a:extLst>
</a:theme>
</file>

<file path=ppt/theme/theme2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51F78577-2839-4BFF-9EC7-673BD8FEBD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875BD71-4A33-4FB7-88CA-777C4D9E6EE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049C11C-71DC-49B6-ACD8-27E3AE088D14}">
  <ds:schemaRefs>
    <ds:schemaRef ds:uri="40262f94-9f35-4ac3-9a90-690165a166b7"/>
    <ds:schemaRef ds:uri="http://www.w3.org/XML/1998/namespace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a4f35948-e619-41b3-aa29-22878b09cfd2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 atom design slides</Template>
  <TotalTime>5229</TotalTime>
  <Words>1731</Words>
  <Application>Microsoft Macintosh PowerPoint</Application>
  <PresentationFormat>Custom</PresentationFormat>
  <Paragraphs>494</Paragraphs>
  <Slides>27</Slides>
  <Notes>24</Notes>
  <HiddenSlides>0</HiddenSlides>
  <MMClips>24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B Frutiger Bold</vt:lpstr>
      <vt:lpstr>Arial</vt:lpstr>
      <vt:lpstr>Arial Narrow</vt:lpstr>
      <vt:lpstr>Cambria Math</vt:lpstr>
      <vt:lpstr>Century Gothic</vt:lpstr>
      <vt:lpstr>Lucida Grande</vt:lpstr>
      <vt:lpstr>Monotype Sorts</vt:lpstr>
      <vt:lpstr>Times New Roman</vt:lpstr>
      <vt:lpstr>Blue atom design template</vt:lpstr>
      <vt:lpstr>The Analysis and Design of           Computer Algorithms</vt:lpstr>
      <vt:lpstr> </vt:lpstr>
      <vt:lpstr>Decrease-and-Conquer</vt:lpstr>
      <vt:lpstr>Decrease-and-Conquer (cont.)</vt:lpstr>
      <vt:lpstr>Decrease-and-Conquer (cont.)</vt:lpstr>
      <vt:lpstr>3 Types of Decrease and Conquer</vt:lpstr>
      <vt:lpstr>Insertion Sort</vt:lpstr>
      <vt:lpstr>Pseudocode of Insertion Sort </vt:lpstr>
      <vt:lpstr>Best Case of Insertion Sort </vt:lpstr>
      <vt:lpstr>Worst Case of Insertion Sort </vt:lpstr>
      <vt:lpstr>Analysis of Insertion Sort</vt:lpstr>
      <vt:lpstr>DAGs and Topological Sorting</vt:lpstr>
      <vt:lpstr>DFS-based Algorithm</vt:lpstr>
      <vt:lpstr>DFS-based Algorithm</vt:lpstr>
      <vt:lpstr>DSF-based Algorithm</vt:lpstr>
      <vt:lpstr>Source Removal Algorithm</vt:lpstr>
      <vt:lpstr>Source Removal Algorithm</vt:lpstr>
      <vt:lpstr>Source Removal for Topological Sorting</vt:lpstr>
      <vt:lpstr>Topological Sorting Example</vt:lpstr>
      <vt:lpstr>Searching in Binary Search Tree</vt:lpstr>
      <vt:lpstr>Binary Search</vt:lpstr>
      <vt:lpstr>Analysis of Binary Search</vt:lpstr>
      <vt:lpstr>Exponentiation by Squaring</vt:lpstr>
      <vt:lpstr>Euclid’s Algorithm for GCD</vt:lpstr>
      <vt:lpstr>Recurrence Types in Algorithm Analysis</vt:lpstr>
      <vt:lpstr>Design techniques and problem types</vt:lpstr>
      <vt:lpstr>Recommended Reading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F. Wang</dc:creator>
  <cp:lastModifiedBy>F. Wang</cp:lastModifiedBy>
  <cp:revision>203</cp:revision>
  <dcterms:created xsi:type="dcterms:W3CDTF">2020-06-14T16:45:24Z</dcterms:created>
  <dcterms:modified xsi:type="dcterms:W3CDTF">2021-02-21T02:19:12Z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rder">
    <vt:r8>74069000</vt:r8>
  </property>
  <property fmtid="{D5CDD505-2E9C-101B-9397-08002B2CF9AE}" pid="3" name="HiddenCategoryTags">
    <vt:lpwstr/>
  </property>
  <property fmtid="{D5CDD505-2E9C-101B-9397-08002B2CF9AE}" pid="4" name="InternalTags">
    <vt:lpwstr/>
  </property>
  <property fmtid="{D5CDD505-2E9C-101B-9397-08002B2CF9AE}" pid="5" name="CategoryTags">
    <vt:lpwstr/>
  </property>
  <property fmtid="{D5CDD505-2E9C-101B-9397-08002B2CF9AE}" pid="6" name="Applications">
    <vt:lpwstr/>
  </property>
  <property fmtid="{D5CDD505-2E9C-101B-9397-08002B2CF9AE}" pid="7" name="CampaignTags">
    <vt:lpwstr/>
  </property>
  <property fmtid="{D5CDD505-2E9C-101B-9397-08002B2CF9AE}" pid="8" name="ScenarioTags">
    <vt:lpwstr/>
  </property>
  <property fmtid="{D5CDD505-2E9C-101B-9397-08002B2CF9AE}" pid="9" name="ContentTypeId">
    <vt:lpwstr>0x010100AA3F7D94069FF64A86F7DFF56D60E3BE</vt:lpwstr>
  </property>
  <property fmtid="{D5CDD505-2E9C-101B-9397-08002B2CF9AE}" pid="10" name="FeatureTags">
    <vt:lpwstr/>
  </property>
  <property fmtid="{D5CDD505-2E9C-101B-9397-08002B2CF9AE}" pid="11" name="LocalizationTags">
    <vt:lpwstr/>
  </property>
</Properties>
</file>